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1" r:id="rId1"/>
    <p:sldMasterId id="2147483969" r:id="rId2"/>
    <p:sldMasterId id="2147483987" r:id="rId3"/>
    <p:sldMasterId id="2147484005" r:id="rId4"/>
  </p:sldMasterIdLst>
  <p:notesMasterIdLst>
    <p:notesMasterId r:id="rId25"/>
  </p:notesMasterIdLst>
  <p:sldIdLst>
    <p:sldId id="256" r:id="rId5"/>
    <p:sldId id="257" r:id="rId6"/>
    <p:sldId id="264" r:id="rId7"/>
    <p:sldId id="265" r:id="rId8"/>
    <p:sldId id="262" r:id="rId9"/>
    <p:sldId id="266" r:id="rId10"/>
    <p:sldId id="267" r:id="rId11"/>
    <p:sldId id="260" r:id="rId12"/>
    <p:sldId id="259" r:id="rId13"/>
    <p:sldId id="269" r:id="rId14"/>
    <p:sldId id="270" r:id="rId15"/>
    <p:sldId id="271" r:id="rId16"/>
    <p:sldId id="272" r:id="rId17"/>
    <p:sldId id="274" r:id="rId18"/>
    <p:sldId id="275" r:id="rId19"/>
    <p:sldId id="277" r:id="rId20"/>
    <p:sldId id="282" r:id="rId21"/>
    <p:sldId id="281"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8" initials="W8" lastIdx="1" clrIdx="0">
    <p:extLst>
      <p:ext uri="{19B8F6BF-5375-455C-9EA6-DF929625EA0E}">
        <p15:presenceInfo xmlns:p15="http://schemas.microsoft.com/office/powerpoint/2012/main" userId="Windows 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8638A-D257-4394-9FDD-7D7423CB638F}" type="datetimeFigureOut">
              <a:rPr lang="es-CO" smtClean="0"/>
              <a:t>04/11/2014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31A37-0BF5-4651-B88E-4D1C682D82BD}" type="slidenum">
              <a:rPr lang="es-CO" smtClean="0"/>
              <a:t>‹Nº›</a:t>
            </a:fld>
            <a:endParaRPr lang="es-CO"/>
          </a:p>
        </p:txBody>
      </p:sp>
    </p:spTree>
    <p:extLst>
      <p:ext uri="{BB962C8B-B14F-4D97-AF65-F5344CB8AC3E}">
        <p14:creationId xmlns:p14="http://schemas.microsoft.com/office/powerpoint/2010/main" val="327042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AA7492B-9C4D-4824-8958-7C29D419E9B0}" type="slidenum">
              <a:rPr lang="es-CO" smtClean="0">
                <a:solidFill>
                  <a:prstClr val="black"/>
                </a:solidFill>
              </a:rPr>
              <a:pPr/>
              <a:t>16</a:t>
            </a:fld>
            <a:endParaRPr lang="es-CO">
              <a:solidFill>
                <a:prstClr val="black"/>
              </a:solidFill>
            </a:endParaRPr>
          </a:p>
        </p:txBody>
      </p:sp>
    </p:spTree>
    <p:extLst>
      <p:ext uri="{BB962C8B-B14F-4D97-AF65-F5344CB8AC3E}">
        <p14:creationId xmlns:p14="http://schemas.microsoft.com/office/powerpoint/2010/main" val="1604810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62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649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65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37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4725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70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83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149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66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286006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08010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64771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239414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170218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65258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37118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742594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578315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651632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38164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48897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22380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436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55047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83532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819610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702180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926946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9253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1817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786366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134782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7044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204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57898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25274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98575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43187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40903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14446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351859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676495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358138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20872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919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176808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97137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34575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75119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64074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113885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210817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421898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06463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70087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779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453158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796585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718269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546731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662623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523903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97843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790589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7680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830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04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984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8.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8.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11/4/2014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889061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91994020"/>
      </p:ext>
    </p:extLst>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594648588"/>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11/4/2014</a:t>
            </a:fld>
            <a:endParaRPr lang="en-US" dirty="0">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26831139"/>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Presentaci_n_de_Microsoft_PowerPoint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sz="4400" dirty="0" smtClean="0"/>
              <a:t>El individuo y la libertad </a:t>
            </a:r>
            <a:br>
              <a:rPr lang="es-CO" sz="4400" dirty="0" smtClean="0"/>
            </a:br>
            <a:r>
              <a:rPr lang="es-CO" sz="4400" dirty="0" smtClean="0"/>
              <a:t>ensayos de critica de la cultura</a:t>
            </a:r>
            <a:endParaRPr lang="es-CO" sz="4400" dirty="0"/>
          </a:p>
        </p:txBody>
      </p:sp>
      <p:sp>
        <p:nvSpPr>
          <p:cNvPr id="3" name="Subtítulo 2"/>
          <p:cNvSpPr>
            <a:spLocks noGrp="1"/>
          </p:cNvSpPr>
          <p:nvPr>
            <p:ph type="subTitle" idx="1"/>
          </p:nvPr>
        </p:nvSpPr>
        <p:spPr>
          <a:xfrm>
            <a:off x="2708735" y="3386664"/>
            <a:ext cx="6815669" cy="2073977"/>
          </a:xfrm>
        </p:spPr>
        <p:txBody>
          <a:bodyPr>
            <a:noAutofit/>
          </a:bodyPr>
          <a:lstStyle/>
          <a:p>
            <a:pPr algn="r"/>
            <a:r>
              <a:rPr lang="es-CO" sz="3200" dirty="0" smtClean="0"/>
              <a:t>Alejandra Jiménez</a:t>
            </a:r>
          </a:p>
          <a:p>
            <a:pPr algn="r"/>
            <a:r>
              <a:rPr lang="es-CO" sz="3200" dirty="0" smtClean="0"/>
              <a:t>Omar Alberto cortes</a:t>
            </a:r>
          </a:p>
          <a:p>
            <a:pPr algn="r"/>
            <a:r>
              <a:rPr lang="es-CO" sz="3200" dirty="0" smtClean="0"/>
              <a:t>Mayerlin Gómez Caicedo </a:t>
            </a:r>
            <a:endParaRPr lang="es-CO" sz="3200" dirty="0"/>
          </a:p>
        </p:txBody>
      </p:sp>
    </p:spTree>
    <p:extLst>
      <p:ext uri="{BB962C8B-B14F-4D97-AF65-F5344CB8AC3E}">
        <p14:creationId xmlns:p14="http://schemas.microsoft.com/office/powerpoint/2010/main" val="268672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414" y="1535923"/>
            <a:ext cx="9601196" cy="1799705"/>
          </a:xfrm>
        </p:spPr>
        <p:txBody>
          <a:bodyPr>
            <a:normAutofit/>
          </a:bodyPr>
          <a:lstStyle/>
          <a:p>
            <a:r>
              <a:rPr lang="es-CO" sz="3200" dirty="0" smtClean="0"/>
              <a:t>¿RELIGION  VS CIENCIA? </a:t>
            </a:r>
            <a:br>
              <a:rPr lang="es-CO" sz="3200" dirty="0" smtClean="0"/>
            </a:br>
            <a:r>
              <a:rPr lang="es-CO" sz="3200" dirty="0" smtClean="0"/>
              <a:t>                                 GEORG SIMMEL</a:t>
            </a:r>
            <a:endParaRPr lang="es-CO" sz="3200" dirty="0"/>
          </a:p>
        </p:txBody>
      </p:sp>
      <p:sp>
        <p:nvSpPr>
          <p:cNvPr id="3" name="2 Subtítulo"/>
          <p:cNvSpPr>
            <a:spLocks noGrp="1"/>
          </p:cNvSpPr>
          <p:nvPr>
            <p:ph type="subTitle" idx="4294967295"/>
          </p:nvPr>
        </p:nvSpPr>
        <p:spPr>
          <a:xfrm>
            <a:off x="1094704" y="3177280"/>
            <a:ext cx="8351838" cy="2174875"/>
          </a:xfrm>
        </p:spPr>
        <p:txBody>
          <a:bodyPr>
            <a:normAutofit fontScale="92500"/>
          </a:bodyPr>
          <a:lstStyle/>
          <a:p>
            <a:r>
              <a:rPr lang="es-CO" dirty="0" smtClean="0"/>
              <a:t>*La Religión no es estudio de la ciencia</a:t>
            </a:r>
          </a:p>
          <a:p>
            <a:endParaRPr lang="es-CO" dirty="0" smtClean="0"/>
          </a:p>
          <a:p>
            <a:pPr>
              <a:buFont typeface="Arial" charset="0"/>
              <a:buChar char="•"/>
            </a:pPr>
            <a:endParaRPr lang="es-CO" dirty="0" smtClean="0"/>
          </a:p>
          <a:p>
            <a:r>
              <a:rPr lang="es-CO" dirty="0" smtClean="0"/>
              <a:t>*No ha incidido en que los dogmas de la religión pierdan credibilidad </a:t>
            </a:r>
            <a:endParaRPr lang="es-CO" dirty="0"/>
          </a:p>
        </p:txBody>
      </p:sp>
      <p:sp>
        <p:nvSpPr>
          <p:cNvPr id="4" name="3 CuadroTexto"/>
          <p:cNvSpPr txBox="1"/>
          <p:nvPr/>
        </p:nvSpPr>
        <p:spPr>
          <a:xfrm>
            <a:off x="2135560" y="809197"/>
            <a:ext cx="8136904" cy="830997"/>
          </a:xfrm>
          <a:prstGeom prst="rect">
            <a:avLst/>
          </a:prstGeom>
          <a:noFill/>
        </p:spPr>
        <p:txBody>
          <a:bodyPr wrap="square" rtlCol="0">
            <a:spAutoFit/>
          </a:bodyPr>
          <a:lstStyle/>
          <a:p>
            <a:r>
              <a:rPr lang="es-CO" sz="2400" dirty="0"/>
              <a:t>PENSAMIENTOS  RELIGIOSOS  FUNDAMENTALES  Y CIENCIA  MODERNA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5800" y="629817"/>
            <a:ext cx="3635896" cy="1143000"/>
          </a:xfrm>
        </p:spPr>
        <p:txBody>
          <a:bodyPr/>
          <a:lstStyle/>
          <a:p>
            <a:pPr algn="ctr"/>
            <a:r>
              <a:rPr lang="es-CO" dirty="0" smtClean="0"/>
              <a:t>RELIGION </a:t>
            </a:r>
            <a:endParaRPr lang="es-CO" dirty="0"/>
          </a:p>
        </p:txBody>
      </p:sp>
      <p:sp>
        <p:nvSpPr>
          <p:cNvPr id="3" name="2 CuadroTexto"/>
          <p:cNvSpPr txBox="1"/>
          <p:nvPr/>
        </p:nvSpPr>
        <p:spPr>
          <a:xfrm>
            <a:off x="2117304" y="2507108"/>
            <a:ext cx="7992888" cy="3108543"/>
          </a:xfrm>
          <a:prstGeom prst="rect">
            <a:avLst/>
          </a:prstGeom>
          <a:noFill/>
        </p:spPr>
        <p:txBody>
          <a:bodyPr wrap="square" rtlCol="0">
            <a:spAutoFit/>
          </a:bodyPr>
          <a:lstStyle/>
          <a:p>
            <a:r>
              <a:rPr lang="es-CO" sz="2800" dirty="0"/>
              <a:t>* Dificultades de la esencia de la religión  </a:t>
            </a:r>
          </a:p>
          <a:p>
            <a:endParaRPr lang="es-CO" sz="2800" dirty="0"/>
          </a:p>
          <a:p>
            <a:endParaRPr lang="es-CO" sz="2800" dirty="0"/>
          </a:p>
          <a:p>
            <a:r>
              <a:rPr lang="es-CO" sz="2800" dirty="0"/>
              <a:t>*Religiosidad  </a:t>
            </a:r>
          </a:p>
          <a:p>
            <a:pPr>
              <a:buFont typeface="Arial" charset="0"/>
              <a:buChar char="•"/>
            </a:pPr>
            <a:endParaRPr lang="es-CO" sz="2800" dirty="0"/>
          </a:p>
          <a:p>
            <a:pPr>
              <a:buFont typeface="Arial" charset="0"/>
              <a:buChar char="•"/>
            </a:pPr>
            <a:endParaRPr lang="es-CO" sz="2800" dirty="0"/>
          </a:p>
          <a:p>
            <a:r>
              <a:rPr lang="es-CO" sz="2800" dirty="0"/>
              <a:t>* Necesidad interna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ciencia</a:t>
            </a:r>
            <a:endParaRPr lang="es-CO" dirty="0"/>
          </a:p>
        </p:txBody>
      </p:sp>
      <p:sp>
        <p:nvSpPr>
          <p:cNvPr id="7" name="6 CuadroTexto"/>
          <p:cNvSpPr txBox="1"/>
          <p:nvPr/>
        </p:nvSpPr>
        <p:spPr>
          <a:xfrm>
            <a:off x="1897298" y="2534639"/>
            <a:ext cx="8136904" cy="3108543"/>
          </a:xfrm>
          <a:prstGeom prst="rect">
            <a:avLst/>
          </a:prstGeom>
          <a:noFill/>
        </p:spPr>
        <p:txBody>
          <a:bodyPr wrap="square" rtlCol="0">
            <a:spAutoFit/>
          </a:bodyPr>
          <a:lstStyle/>
          <a:p>
            <a:r>
              <a:rPr lang="es-CO" sz="2800" dirty="0"/>
              <a:t>* No hay un dios, el núcleo de ciencia es lo conocido científicamente </a:t>
            </a:r>
          </a:p>
          <a:p>
            <a:endParaRPr lang="es-CO" sz="2800" dirty="0"/>
          </a:p>
          <a:p>
            <a:r>
              <a:rPr lang="es-CO" sz="2800" dirty="0"/>
              <a:t>* El espíritu científico, el todo </a:t>
            </a:r>
          </a:p>
          <a:p>
            <a:endParaRPr lang="es-CO" sz="2800" dirty="0"/>
          </a:p>
          <a:p>
            <a:r>
              <a:rPr lang="es-CO" sz="2800" dirty="0"/>
              <a:t>* La critica científica solo puede destruir las representaciones religiosas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23592" y="1268760"/>
            <a:ext cx="7920880" cy="4832092"/>
          </a:xfrm>
          <a:prstGeom prst="rect">
            <a:avLst/>
          </a:prstGeom>
          <a:noFill/>
        </p:spPr>
        <p:txBody>
          <a:bodyPr wrap="square" rtlCol="0">
            <a:spAutoFit/>
          </a:bodyPr>
          <a:lstStyle/>
          <a:p>
            <a:r>
              <a:rPr lang="es-CO" sz="2800" dirty="0"/>
              <a:t>*Pluralidad  de los significados  </a:t>
            </a:r>
          </a:p>
          <a:p>
            <a:endParaRPr lang="es-CO" sz="2800" dirty="0"/>
          </a:p>
          <a:p>
            <a:endParaRPr lang="es-CO" sz="2800" dirty="0"/>
          </a:p>
          <a:p>
            <a:endParaRPr lang="es-CO" sz="2800" dirty="0"/>
          </a:p>
          <a:p>
            <a:r>
              <a:rPr lang="es-CO" sz="2800" dirty="0"/>
              <a:t>*Caso de contradicción ciencia – religión </a:t>
            </a:r>
          </a:p>
          <a:p>
            <a:endParaRPr lang="es-CO" sz="2800" dirty="0"/>
          </a:p>
          <a:p>
            <a:endParaRPr lang="es-CO" sz="2800" dirty="0"/>
          </a:p>
          <a:p>
            <a:endParaRPr lang="es-CO" sz="2800" dirty="0"/>
          </a:p>
          <a:p>
            <a:r>
              <a:rPr lang="es-CO" sz="2800" dirty="0"/>
              <a:t>*Relación entre lo externo – interno   </a:t>
            </a:r>
          </a:p>
          <a:p>
            <a:endParaRPr lang="es-CO" sz="2800" dirty="0"/>
          </a:p>
          <a:p>
            <a:endParaRPr lang="es-CO"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703994"/>
            <a:ext cx="8229600" cy="1287016"/>
          </a:xfrm>
        </p:spPr>
        <p:txBody>
          <a:bodyPr>
            <a:normAutofit fontScale="90000"/>
          </a:bodyPr>
          <a:lstStyle/>
          <a:p>
            <a:pPr algn="ctr"/>
            <a:r>
              <a:rPr lang="es-CO" dirty="0" smtClean="0"/>
              <a:t>DE  LA  SALVACION  DEL  ALMA </a:t>
            </a:r>
            <a:br>
              <a:rPr lang="es-CO" dirty="0" smtClean="0"/>
            </a:br>
            <a:r>
              <a:rPr lang="es-CO" dirty="0" smtClean="0"/>
              <a:t>                                        </a:t>
            </a:r>
            <a:r>
              <a:rPr lang="es-CO" sz="2800" dirty="0" smtClean="0"/>
              <a:t>GEORG </a:t>
            </a:r>
            <a:r>
              <a:rPr lang="es-CO" sz="2800" dirty="0"/>
              <a:t>SIMMEL</a:t>
            </a:r>
            <a:endParaRPr lang="es-CO" dirty="0"/>
          </a:p>
        </p:txBody>
      </p:sp>
      <p:sp>
        <p:nvSpPr>
          <p:cNvPr id="5" name="4 CuadroTexto"/>
          <p:cNvSpPr txBox="1"/>
          <p:nvPr/>
        </p:nvSpPr>
        <p:spPr>
          <a:xfrm>
            <a:off x="1686744" y="2053618"/>
            <a:ext cx="8208912" cy="4832092"/>
          </a:xfrm>
          <a:prstGeom prst="rect">
            <a:avLst/>
          </a:prstGeom>
          <a:noFill/>
        </p:spPr>
        <p:txBody>
          <a:bodyPr wrap="square" rtlCol="0">
            <a:spAutoFit/>
          </a:bodyPr>
          <a:lstStyle/>
          <a:p>
            <a:r>
              <a:rPr lang="es-CO" sz="2800" dirty="0"/>
              <a:t>*Dios </a:t>
            </a:r>
          </a:p>
          <a:p>
            <a:endParaRPr lang="es-CO" sz="2800" dirty="0"/>
          </a:p>
          <a:p>
            <a:r>
              <a:rPr lang="es-CO" sz="2800" dirty="0"/>
              <a:t>*Salvación </a:t>
            </a:r>
          </a:p>
          <a:p>
            <a:endParaRPr lang="es-CO" sz="2800" dirty="0"/>
          </a:p>
          <a:p>
            <a:r>
              <a:rPr lang="es-CO" sz="2800" dirty="0"/>
              <a:t>*Vida eterna </a:t>
            </a:r>
          </a:p>
          <a:p>
            <a:endParaRPr lang="es-CO" sz="2800" dirty="0"/>
          </a:p>
          <a:p>
            <a:r>
              <a:rPr lang="es-CO" sz="2800" dirty="0"/>
              <a:t>*Punto unitario </a:t>
            </a:r>
          </a:p>
          <a:p>
            <a:endParaRPr lang="es-CO" sz="2800" dirty="0"/>
          </a:p>
          <a:p>
            <a:r>
              <a:rPr lang="es-CO" sz="2800" dirty="0"/>
              <a:t>¿ Salvación mas allá o un cuerpo terrenal? </a:t>
            </a:r>
          </a:p>
          <a:p>
            <a:endParaRPr lang="es-CO" sz="2800" dirty="0"/>
          </a:p>
          <a:p>
            <a:endParaRPr lang="es-CO"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hlinkClick r:id="" action="ppaction://ole?verb=0"/>
          </p:cNvPr>
          <p:cNvGraphicFramePr>
            <a:graphicFrameLocks noChangeAspect="1"/>
          </p:cNvGraphicFramePr>
          <p:nvPr>
            <p:extLst>
              <p:ext uri="{D42A27DB-BD31-4B8C-83A1-F6EECF244321}">
                <p14:modId xmlns:p14="http://schemas.microsoft.com/office/powerpoint/2010/main" val="365627541"/>
              </p:ext>
            </p:extLst>
          </p:nvPr>
        </p:nvGraphicFramePr>
        <p:xfrm>
          <a:off x="929201" y="839050"/>
          <a:ext cx="10326935" cy="5046595"/>
        </p:xfrm>
        <a:graphic>
          <a:graphicData uri="http://schemas.openxmlformats.org/presentationml/2006/ole">
            <mc:AlternateContent xmlns:mc="http://schemas.openxmlformats.org/markup-compatibility/2006">
              <mc:Choice xmlns:v="urn:schemas-microsoft-com:vml" Requires="v">
                <p:oleObj spid="_x0000_s1028" name="Presentación" r:id="rId3" imgW="6094446" imgH="3427562" progId="PowerPoint.Show.12">
                  <p:embed/>
                </p:oleObj>
              </mc:Choice>
              <mc:Fallback>
                <p:oleObj name="Presentación" r:id="rId3" imgW="6094446" imgH="3427562" progId="PowerPoint.Show.12">
                  <p:embed/>
                  <p:pic>
                    <p:nvPicPr>
                      <p:cNvPr id="0" name=""/>
                      <p:cNvPicPr/>
                      <p:nvPr/>
                    </p:nvPicPr>
                    <p:blipFill>
                      <a:blip r:embed="rId4"/>
                      <a:stretch>
                        <a:fillRect/>
                      </a:stretch>
                    </p:blipFill>
                    <p:spPr>
                      <a:xfrm>
                        <a:off x="929201" y="839050"/>
                        <a:ext cx="10326935" cy="5046595"/>
                      </a:xfrm>
                      <a:prstGeom prst="rect">
                        <a:avLst/>
                      </a:prstGeom>
                    </p:spPr>
                  </p:pic>
                </p:oleObj>
              </mc:Fallback>
            </mc:AlternateContent>
          </a:graphicData>
        </a:graphic>
      </p:graphicFrame>
    </p:spTree>
    <p:extLst>
      <p:ext uri="{BB962C8B-B14F-4D97-AF65-F5344CB8AC3E}">
        <p14:creationId xmlns:p14="http://schemas.microsoft.com/office/powerpoint/2010/main" val="283658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mtClean="0"/>
              <a:t>Idea general:</a:t>
            </a:r>
            <a:endParaRPr lang="es-CO" dirty="0"/>
          </a:p>
        </p:txBody>
      </p:sp>
      <p:sp>
        <p:nvSpPr>
          <p:cNvPr id="3" name="Marcador de contenido 2"/>
          <p:cNvSpPr>
            <a:spLocks noGrp="1"/>
          </p:cNvSpPr>
          <p:nvPr>
            <p:ph idx="1"/>
          </p:nvPr>
        </p:nvSpPr>
        <p:spPr/>
        <p:txBody>
          <a:bodyPr/>
          <a:lstStyle/>
          <a:p>
            <a:r>
              <a:rPr lang="es-CO" dirty="0" smtClean="0"/>
              <a:t>De acuerdo al esquema Marxista del desarrollo económico en el que se habla que las fuerzas económicas generan en cada periodo histórico un modo de producción que le es adecuado, pero que a la vez que este periodo crece o se desarrolla busca otro modo de producción que se acomode a lo nuevo que se esta presentando, este esquema va mas allá de lo económico.  </a:t>
            </a:r>
            <a:endParaRPr lang="es-CO" dirty="0"/>
          </a:p>
        </p:txBody>
      </p:sp>
    </p:spTree>
    <p:extLst>
      <p:ext uri="{BB962C8B-B14F-4D97-AF65-F5344CB8AC3E}">
        <p14:creationId xmlns:p14="http://schemas.microsoft.com/office/powerpoint/2010/main" val="686395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clasicismo</a:t>
            </a:r>
            <a:endParaRPr lang="es-CO" dirty="0"/>
          </a:p>
        </p:txBody>
      </p:sp>
      <p:pic>
        <p:nvPicPr>
          <p:cNvPr id="3074" name="Picture 2" descr="http://www.ecured.cu/images/f/fc/Clasicism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2944" y="2357484"/>
            <a:ext cx="5666100" cy="407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Naturalismo artístico</a:t>
            </a:r>
            <a:endParaRPr lang="es-CO" dirty="0"/>
          </a:p>
        </p:txBody>
      </p:sp>
      <p:pic>
        <p:nvPicPr>
          <p:cNvPr id="4" name="Picture 4" descr="https://sp.yimg.com/ib/th?id=HN.608025884645458440&amp;pid=15.1&amp;P=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2433" y="2097088"/>
            <a:ext cx="3684041" cy="45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5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Contribuciones para una epistemología de la </a:t>
            </a:r>
            <a:r>
              <a:rPr lang="es-CO" dirty="0" smtClean="0"/>
              <a:t>religión </a:t>
            </a:r>
            <a:endParaRPr lang="es-CO" dirty="0"/>
          </a:p>
        </p:txBody>
      </p:sp>
      <p:sp>
        <p:nvSpPr>
          <p:cNvPr id="3" name="Marcador de contenido 2"/>
          <p:cNvSpPr>
            <a:spLocks noGrp="1"/>
          </p:cNvSpPr>
          <p:nvPr>
            <p:ph idx="1"/>
          </p:nvPr>
        </p:nvSpPr>
        <p:spPr/>
        <p:txBody>
          <a:bodyPr/>
          <a:lstStyle/>
          <a:p>
            <a:r>
              <a:rPr lang="es-CO" sz="3200" dirty="0" smtClean="0"/>
              <a:t>¨El sentimiento de creencia y de piedad protege a menudo el poco claro concepto de religión, como si aquel tuviera inmediatamente en o dentro de si la existencia de Dios o la realidad objetiva de los hechos de </a:t>
            </a:r>
            <a:r>
              <a:rPr lang="es-CO" sz="3200" dirty="0" smtClean="0"/>
              <a:t>producción¨</a:t>
            </a:r>
            <a:endParaRPr lang="es-CO" sz="3200" dirty="0"/>
          </a:p>
        </p:txBody>
      </p:sp>
    </p:spTree>
    <p:extLst>
      <p:ext uri="{BB962C8B-B14F-4D97-AF65-F5344CB8AC3E}">
        <p14:creationId xmlns:p14="http://schemas.microsoft.com/office/powerpoint/2010/main" val="2163565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3283" y="609599"/>
            <a:ext cx="5434884" cy="875763"/>
          </a:xfrm>
        </p:spPr>
        <p:txBody>
          <a:bodyPr>
            <a:normAutofit/>
          </a:bodyPr>
          <a:lstStyle/>
          <a:p>
            <a:r>
              <a:rPr lang="es-CO" sz="4400" dirty="0" smtClean="0"/>
              <a:t>Simmel </a:t>
            </a:r>
            <a:endParaRPr lang="es-CO" sz="4400" dirty="0"/>
          </a:p>
        </p:txBody>
      </p:sp>
      <p:pic>
        <p:nvPicPr>
          <p:cNvPr id="6" name="Marcador de posición de imagen 5"/>
          <p:cNvPicPr>
            <a:picLocks noGrp="1" noChangeAspect="1"/>
          </p:cNvPicPr>
          <p:nvPr>
            <p:ph type="pic" idx="1"/>
          </p:nvPr>
        </p:nvPicPr>
        <p:blipFill>
          <a:blip r:embed="rId2">
            <a:extLst>
              <a:ext uri="{28A0092B-C50C-407E-A947-70E740481C1C}">
                <a14:useLocalDpi xmlns:a14="http://schemas.microsoft.com/office/drawing/2010/main" val="0"/>
              </a:ext>
            </a:extLst>
          </a:blip>
          <a:srcRect l="7168" r="7168"/>
          <a:stretch>
            <a:fillRect/>
          </a:stretch>
        </p:blipFill>
        <p:spPr/>
      </p:pic>
      <p:sp>
        <p:nvSpPr>
          <p:cNvPr id="3" name="Marcador de contenido 2"/>
          <p:cNvSpPr>
            <a:spLocks noGrp="1"/>
          </p:cNvSpPr>
          <p:nvPr>
            <p:ph type="body" sz="half" idx="2"/>
          </p:nvPr>
        </p:nvSpPr>
        <p:spPr>
          <a:xfrm>
            <a:off x="656823" y="1300766"/>
            <a:ext cx="6880392" cy="4515834"/>
          </a:xfrm>
        </p:spPr>
        <p:txBody>
          <a:bodyPr>
            <a:normAutofit fontScale="55000" lnSpcReduction="20000"/>
          </a:bodyPr>
          <a:lstStyle/>
          <a:p>
            <a:pPr marL="0" indent="0">
              <a:buNone/>
            </a:pPr>
            <a:endParaRPr lang="es-CO" dirty="0" smtClean="0"/>
          </a:p>
          <a:p>
            <a:pPr marL="285750" indent="-285750" algn="l">
              <a:buFont typeface="Arial" panose="020B0604020202020204" pitchFamily="34" charset="0"/>
              <a:buChar char="•"/>
            </a:pPr>
            <a:r>
              <a:rPr lang="es-CO" sz="5100" dirty="0" smtClean="0">
                <a:solidFill>
                  <a:schemeClr val="tx1">
                    <a:lumMod val="95000"/>
                    <a:lumOff val="5000"/>
                  </a:schemeClr>
                </a:solidFill>
              </a:rPr>
              <a:t>Nació en Berlín el (1de marzo de 1858-Estrasburgo, 26 de septiembre de 1918), fue un filosofo y sociólogo alemán.</a:t>
            </a:r>
          </a:p>
          <a:p>
            <a:pPr marL="285750" indent="-285750" algn="l">
              <a:buFont typeface="Arial" panose="020B0604020202020204" pitchFamily="34" charset="0"/>
              <a:buChar char="•"/>
            </a:pPr>
            <a:r>
              <a:rPr lang="es-CO" sz="5100" dirty="0" smtClean="0">
                <a:solidFill>
                  <a:schemeClr val="tx1">
                    <a:lumMod val="95000"/>
                    <a:lumOff val="5000"/>
                  </a:schemeClr>
                </a:solidFill>
              </a:rPr>
              <a:t>Doctor en filosofía por la universidad de Berlín en 1881.</a:t>
            </a:r>
          </a:p>
          <a:p>
            <a:pPr marL="285750" indent="-285750" algn="l">
              <a:buFont typeface="Arial" panose="020B0604020202020204" pitchFamily="34" charset="0"/>
              <a:buChar char="•"/>
            </a:pPr>
            <a:r>
              <a:rPr lang="es-CO" sz="5100" dirty="0" smtClean="0">
                <a:solidFill>
                  <a:schemeClr val="tx1">
                    <a:lumMod val="95000"/>
                    <a:lumOff val="5000"/>
                  </a:schemeClr>
                </a:solidFill>
              </a:rPr>
              <a:t>Daba gran importancia a la interacción social “todos somos fragmentos no solo el hombre en general, sino de nosotros mismo”.</a:t>
            </a:r>
          </a:p>
          <a:p>
            <a:pPr marL="285750" indent="-285750" algn="l">
              <a:buFont typeface="Arial" panose="020B0604020202020204" pitchFamily="34" charset="0"/>
              <a:buChar char="•"/>
            </a:pPr>
            <a:r>
              <a:rPr lang="es-CO" sz="5100" dirty="0" smtClean="0">
                <a:solidFill>
                  <a:schemeClr val="tx1">
                    <a:lumMod val="95000"/>
                    <a:lumOff val="5000"/>
                  </a:schemeClr>
                </a:solidFill>
              </a:rPr>
              <a:t>Su pensamiento es una influencia de la cultura científica y filosófica alemana del siglo XX. </a:t>
            </a:r>
          </a:p>
          <a:p>
            <a:pPr algn="l"/>
            <a:endParaRPr lang="es-CO" sz="2800" dirty="0" smtClean="0">
              <a:solidFill>
                <a:schemeClr val="tx1">
                  <a:lumMod val="95000"/>
                  <a:lumOff val="5000"/>
                </a:schemeClr>
              </a:solidFill>
            </a:endParaRPr>
          </a:p>
          <a:p>
            <a:pPr algn="l"/>
            <a:endParaRPr lang="es-CO" sz="2800" dirty="0"/>
          </a:p>
        </p:txBody>
      </p:sp>
    </p:spTree>
    <p:extLst>
      <p:ext uri="{BB962C8B-B14F-4D97-AF65-F5344CB8AC3E}">
        <p14:creationId xmlns:p14="http://schemas.microsoft.com/office/powerpoint/2010/main" val="137225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individuo y la libertad</a:t>
            </a:r>
            <a:endParaRPr lang="es-CO" dirty="0"/>
          </a:p>
        </p:txBody>
      </p:sp>
      <p:sp>
        <p:nvSpPr>
          <p:cNvPr id="3" name="Marcador de contenido 2"/>
          <p:cNvSpPr>
            <a:spLocks noGrp="1"/>
          </p:cNvSpPr>
          <p:nvPr>
            <p:ph idx="1"/>
          </p:nvPr>
        </p:nvSpPr>
        <p:spPr/>
        <p:txBody>
          <a:bodyPr>
            <a:normAutofit fontScale="77500" lnSpcReduction="20000"/>
          </a:bodyPr>
          <a:lstStyle/>
          <a:p>
            <a:endParaRPr lang="es-CO" sz="3200" dirty="0" smtClean="0"/>
          </a:p>
          <a:p>
            <a:r>
              <a:rPr lang="es-CO" sz="3200" dirty="0" smtClean="0"/>
              <a:t>La individualidad, es la denominación creada en la época del Renacimiento italiano y hace referencia al desprendimiento interno y externo por parte del individuo particular de las formas comunitarias de la Edad Media.</a:t>
            </a:r>
          </a:p>
          <a:p>
            <a:r>
              <a:rPr lang="es-CO" sz="3200" dirty="0" smtClean="0"/>
              <a:t>La Libertad para el siglo XVIII se convirtió en la exigencia general, con la que el individuo encubría sus múltiples opresiones y autoafirmaciones frente a la sociedad.</a:t>
            </a:r>
          </a:p>
          <a:p>
            <a:endParaRPr lang="es-CO" sz="3200" dirty="0"/>
          </a:p>
          <a:p>
            <a:endParaRPr lang="es-CO" sz="3200" dirty="0"/>
          </a:p>
        </p:txBody>
      </p:sp>
    </p:spTree>
    <p:extLst>
      <p:ext uri="{BB962C8B-B14F-4D97-AF65-F5344CB8AC3E}">
        <p14:creationId xmlns:p14="http://schemas.microsoft.com/office/powerpoint/2010/main" val="156087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normAutofit/>
          </a:bodyPr>
          <a:lstStyle/>
          <a:p>
            <a:r>
              <a:rPr lang="es-CO" dirty="0" smtClean="0"/>
              <a:t>Vida académica</a:t>
            </a:r>
            <a:endParaRPr lang="es-CO" dirty="0"/>
          </a:p>
        </p:txBody>
      </p:sp>
      <p:sp>
        <p:nvSpPr>
          <p:cNvPr id="12" name="Marcador de contenido 11"/>
          <p:cNvSpPr>
            <a:spLocks noGrp="1"/>
          </p:cNvSpPr>
          <p:nvPr>
            <p:ph idx="1"/>
          </p:nvPr>
        </p:nvSpPr>
        <p:spPr/>
        <p:txBody>
          <a:bodyPr>
            <a:normAutofit fontScale="92500" lnSpcReduction="10000"/>
          </a:bodyPr>
          <a:lstStyle/>
          <a:p>
            <a:r>
              <a:rPr lang="es-CO" dirty="0" smtClean="0"/>
              <a:t>Comenzó sus estudios en la universidad en 1876, primero en historia, después en psicología, etnología, y finalmente sus intereses se inclinaron en la sociología y filosofía.</a:t>
            </a:r>
          </a:p>
          <a:p>
            <a:r>
              <a:rPr lang="es-CO" dirty="0" smtClean="0"/>
              <a:t>Su </a:t>
            </a:r>
            <a:r>
              <a:rPr lang="es-CO" dirty="0"/>
              <a:t>vida académica se caracterizó por su ubicación periférica en la universidad, ya que ocupó cargos docentes de poca relevancia y fue nombrado profesor titular sólo unos meses antes de su muerte en 1918. No obstante ello, Simmel ocupó y ha ocupado un lugar central en el debate intelectual alemán desde 1890 hasta nuestros días.</a:t>
            </a:r>
          </a:p>
          <a:p>
            <a:r>
              <a:rPr lang="es-CO" dirty="0" smtClean="0"/>
              <a:t> simmel: analizo psicológicamente el proceso de diferenciación social. </a:t>
            </a:r>
            <a:endParaRPr lang="es-CO" dirty="0"/>
          </a:p>
        </p:txBody>
      </p:sp>
    </p:spTree>
    <p:extLst>
      <p:ext uri="{BB962C8B-B14F-4D97-AF65-F5344CB8AC3E}">
        <p14:creationId xmlns:p14="http://schemas.microsoft.com/office/powerpoint/2010/main" val="15678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24"/>
          <p:cNvSpPr>
            <a:spLocks noGrp="1"/>
          </p:cNvSpPr>
          <p:nvPr>
            <p:ph type="title"/>
          </p:nvPr>
        </p:nvSpPr>
        <p:spPr>
          <a:xfrm flipV="1">
            <a:off x="1681768" y="-815115"/>
            <a:ext cx="9601196" cy="815115"/>
          </a:xfrm>
        </p:spPr>
        <p:txBody>
          <a:bodyPr>
            <a:normAutofit/>
          </a:bodyPr>
          <a:lstStyle/>
          <a:p>
            <a:endParaRPr lang="es-CO" dirty="0"/>
          </a:p>
        </p:txBody>
      </p:sp>
      <p:sp>
        <p:nvSpPr>
          <p:cNvPr id="21" name="Marcador de texto 20"/>
          <p:cNvSpPr>
            <a:spLocks noGrp="1"/>
          </p:cNvSpPr>
          <p:nvPr>
            <p:ph idx="1"/>
          </p:nvPr>
        </p:nvSpPr>
        <p:spPr/>
        <p:txBody>
          <a:bodyPr>
            <a:normAutofit fontScale="92500" lnSpcReduction="10000"/>
          </a:bodyPr>
          <a:lstStyle/>
          <a:p>
            <a:r>
              <a:rPr lang="es-CO" dirty="0" smtClean="0"/>
              <a:t>Se ocupo del lado psicológico de los hechos sociales, como la competencia o el dinero.</a:t>
            </a:r>
          </a:p>
          <a:p>
            <a:r>
              <a:rPr lang="es-CO" dirty="0" smtClean="0"/>
              <a:t>Sus obras contienen características fundamentales de la organización social (dominación, subordinación, conflicto)</a:t>
            </a:r>
          </a:p>
          <a:p>
            <a:r>
              <a:rPr lang="es-CO" dirty="0" smtClean="0"/>
              <a:t>Consideraba que para investigar y comprender a la sociología debíamos seguir una serie de procesos psicológicos primarios vinculados a fenómenos sociales tales como: el amor, odio o avaricia.</a:t>
            </a:r>
          </a:p>
          <a:p>
            <a:r>
              <a:rPr lang="es-CO" dirty="0" smtClean="0"/>
              <a:t>Según simmel: “ se trata de encontrar en cada uno de los detalles de la vida la totalidad del significado de esta”</a:t>
            </a:r>
            <a:endParaRPr lang="es-CO" dirty="0"/>
          </a:p>
        </p:txBody>
      </p:sp>
    </p:spTree>
    <p:extLst>
      <p:ext uri="{BB962C8B-B14F-4D97-AF65-F5344CB8AC3E}">
        <p14:creationId xmlns:p14="http://schemas.microsoft.com/office/powerpoint/2010/main" val="321541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principales obras</a:t>
            </a:r>
            <a:endParaRPr lang="es-CO" dirty="0"/>
          </a:p>
        </p:txBody>
      </p:sp>
      <p:sp>
        <p:nvSpPr>
          <p:cNvPr id="3" name="Marcador de contenido 2"/>
          <p:cNvSpPr>
            <a:spLocks noGrp="1"/>
          </p:cNvSpPr>
          <p:nvPr>
            <p:ph idx="1"/>
          </p:nvPr>
        </p:nvSpPr>
        <p:spPr/>
        <p:txBody>
          <a:bodyPr>
            <a:normAutofit lnSpcReduction="10000"/>
          </a:bodyPr>
          <a:lstStyle/>
          <a:p>
            <a:r>
              <a:rPr lang="es-CO" dirty="0" smtClean="0"/>
              <a:t>“ sobre diferenciación social” (1890)</a:t>
            </a:r>
          </a:p>
          <a:p>
            <a:r>
              <a:rPr lang="es-CO" dirty="0" smtClean="0"/>
              <a:t>“Problemas de filosofía de la historia” (1892)</a:t>
            </a:r>
          </a:p>
          <a:p>
            <a:r>
              <a:rPr lang="es-CO" dirty="0" smtClean="0"/>
              <a:t>“Introducción a la filosofía moral” (1892-1893)</a:t>
            </a:r>
          </a:p>
          <a:p>
            <a:r>
              <a:rPr lang="es-CO" dirty="0" smtClean="0"/>
              <a:t>“La filosofía del dinero” (1902) – considerado el mejor trabajo de simmel</a:t>
            </a:r>
          </a:p>
          <a:p>
            <a:r>
              <a:rPr lang="es-CO" dirty="0" smtClean="0"/>
              <a:t>“Schopenhauer y Nietzsche” (1907)</a:t>
            </a:r>
          </a:p>
          <a:p>
            <a:r>
              <a:rPr lang="es-CO" dirty="0" smtClean="0"/>
              <a:t>“sociología” (1908)</a:t>
            </a:r>
          </a:p>
          <a:p>
            <a:r>
              <a:rPr lang="es-CO" dirty="0" smtClean="0"/>
              <a:t>“cuestiones básicas de la sociología” (1917) </a:t>
            </a:r>
            <a:endParaRPr lang="es-CO" dirty="0"/>
          </a:p>
        </p:txBody>
      </p:sp>
    </p:spTree>
    <p:extLst>
      <p:ext uri="{BB962C8B-B14F-4D97-AF65-F5344CB8AC3E}">
        <p14:creationId xmlns:p14="http://schemas.microsoft.com/office/powerpoint/2010/main" val="36915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El individuo y la libertad</a:t>
            </a:r>
            <a:br>
              <a:rPr lang="es-CO" dirty="0" smtClean="0"/>
            </a:br>
            <a:r>
              <a:rPr lang="es-CO" dirty="0" smtClean="0"/>
              <a:t> ensayos de critica de la cultura</a:t>
            </a:r>
            <a:br>
              <a:rPr lang="es-CO" dirty="0" smtClean="0"/>
            </a:br>
            <a:endParaRPr lang="es-CO" dirty="0"/>
          </a:p>
        </p:txBody>
      </p:sp>
      <p:sp>
        <p:nvSpPr>
          <p:cNvPr id="3" name="Marcador de contenido 2"/>
          <p:cNvSpPr>
            <a:spLocks noGrp="1"/>
          </p:cNvSpPr>
          <p:nvPr>
            <p:ph idx="1"/>
          </p:nvPr>
        </p:nvSpPr>
        <p:spPr/>
        <p:txBody>
          <a:bodyPr>
            <a:normAutofit/>
          </a:bodyPr>
          <a:lstStyle/>
          <a:p>
            <a:pPr marL="0" indent="0">
              <a:buNone/>
            </a:pPr>
            <a:r>
              <a:rPr lang="es-CO" sz="3600" dirty="0" smtClean="0"/>
              <a:t>El presente volumen apareció por primera vez en 1957, en donde el editor Michael Landmann, describe a simmel como: “ un ensayista debido a su naturaleza de escritor”.  </a:t>
            </a:r>
            <a:endParaRPr lang="es-CO" sz="3600" dirty="0"/>
          </a:p>
        </p:txBody>
      </p:sp>
    </p:spTree>
    <p:extLst>
      <p:ext uri="{BB962C8B-B14F-4D97-AF65-F5344CB8AC3E}">
        <p14:creationId xmlns:p14="http://schemas.microsoft.com/office/powerpoint/2010/main" val="308250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Individuo y libertad</a:t>
            </a:r>
            <a:endParaRPr lang="es-CO" dirty="0"/>
          </a:p>
        </p:txBody>
      </p:sp>
      <p:sp>
        <p:nvSpPr>
          <p:cNvPr id="3" name="Marcador de contenido 2"/>
          <p:cNvSpPr>
            <a:spLocks noGrp="1"/>
          </p:cNvSpPr>
          <p:nvPr>
            <p:ph idx="1"/>
          </p:nvPr>
        </p:nvSpPr>
        <p:spPr/>
        <p:txBody>
          <a:bodyPr/>
          <a:lstStyle/>
          <a:p>
            <a:pPr marL="0" indent="0">
              <a:buNone/>
            </a:pPr>
            <a:r>
              <a:rPr lang="es-CO" dirty="0"/>
              <a:t>El individuo y la libertad reúne algunos ensayos fundamentales de Georg Simmel, dispersos hasta la fecha en publicaciones de difícil acceso</a:t>
            </a:r>
            <a:r>
              <a:rPr lang="es-CO" dirty="0" smtClean="0"/>
              <a:t>. </a:t>
            </a:r>
          </a:p>
          <a:p>
            <a:pPr marL="0" indent="0">
              <a:buNone/>
            </a:pPr>
            <a:r>
              <a:rPr lang="es-CO" dirty="0" smtClean="0"/>
              <a:t>Simmel </a:t>
            </a:r>
            <a:r>
              <a:rPr lang="es-CO" dirty="0"/>
              <a:t>fundamentó, junto con Weber y Durkheim, la sociología como actividad intelectual autónoma, y a Simmel se deben algunos conceptos clave de esa nueva disciplina: así, intercambio social, interacción o diferenciación expresan todavía nociones abiertas presentes en el debate cultural de hoy. </a:t>
            </a:r>
          </a:p>
        </p:txBody>
      </p:sp>
    </p:spTree>
    <p:extLst>
      <p:ext uri="{BB962C8B-B14F-4D97-AF65-F5344CB8AC3E}">
        <p14:creationId xmlns:p14="http://schemas.microsoft.com/office/powerpoint/2010/main" val="101361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CO" dirty="0" smtClean="0"/>
              <a:t>Interacción social </a:t>
            </a:r>
            <a:endParaRPr lang="es-CO" dirty="0"/>
          </a:p>
        </p:txBody>
      </p:sp>
      <p:sp>
        <p:nvSpPr>
          <p:cNvPr id="10" name="Marcador de contenido 9"/>
          <p:cNvSpPr>
            <a:spLocks noGrp="1"/>
          </p:cNvSpPr>
          <p:nvPr>
            <p:ph idx="1"/>
          </p:nvPr>
        </p:nvSpPr>
        <p:spPr>
          <a:xfrm>
            <a:off x="1295402" y="2401909"/>
            <a:ext cx="9601196" cy="3589869"/>
          </a:xfrm>
        </p:spPr>
        <p:txBody>
          <a:bodyPr>
            <a:normAutofit/>
          </a:bodyPr>
          <a:lstStyle/>
          <a:p>
            <a:pPr marL="0" indent="0">
              <a:buNone/>
            </a:pPr>
            <a:r>
              <a:rPr lang="es-CO" sz="3200" dirty="0" smtClean="0"/>
              <a:t>Estudia aspectos abstractos de la realidad social, pero en muchos casos resulta imposible estudiar todas las interacciones de la vida social.</a:t>
            </a:r>
          </a:p>
          <a:p>
            <a:pPr marL="0" indent="0">
              <a:buNone/>
            </a:pPr>
            <a:r>
              <a:rPr lang="es-CO" sz="3200" dirty="0" smtClean="0"/>
              <a:t>Simmel, visiono la comprensión de la interacción entre gente y tarea de la cultura.</a:t>
            </a:r>
            <a:endParaRPr lang="es-CO" sz="3200" dirty="0"/>
          </a:p>
        </p:txBody>
      </p:sp>
    </p:spTree>
    <p:extLst>
      <p:ext uri="{BB962C8B-B14F-4D97-AF65-F5344CB8AC3E}">
        <p14:creationId xmlns:p14="http://schemas.microsoft.com/office/powerpoint/2010/main" val="145373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883832"/>
            <a:ext cx="6241816" cy="1413160"/>
          </a:xfrm>
        </p:spPr>
        <p:txBody>
          <a:bodyPr>
            <a:noAutofit/>
          </a:bodyPr>
          <a:lstStyle/>
          <a:p>
            <a:r>
              <a:rPr lang="es-CO" sz="4000" dirty="0" smtClean="0"/>
              <a:t>“ toda existencia individual esta determinada por innumerables influencias del ambiente humano”. simmel</a:t>
            </a:r>
            <a:endParaRPr lang="es-CO" sz="4000" dirty="0"/>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l="29120" r="29120"/>
          <a:stretch>
            <a:fillRect/>
          </a:stretch>
        </p:blipFill>
        <p:spPr>
          <a:xfrm>
            <a:off x="7302321" y="836233"/>
            <a:ext cx="4087677" cy="4921518"/>
          </a:xfrm>
        </p:spPr>
      </p:pic>
      <p:sp>
        <p:nvSpPr>
          <p:cNvPr id="4" name="Marcador de texto 3"/>
          <p:cNvSpPr>
            <a:spLocks noGrp="1"/>
          </p:cNvSpPr>
          <p:nvPr>
            <p:ph type="body" sz="half" idx="2"/>
          </p:nvPr>
        </p:nvSpPr>
        <p:spPr>
          <a:xfrm>
            <a:off x="1295399" y="6857998"/>
            <a:ext cx="6241816" cy="173866"/>
          </a:xfrm>
        </p:spPr>
        <p:txBody>
          <a:bodyPr>
            <a:normAutofit fontScale="25000" lnSpcReduction="20000"/>
          </a:bodyPr>
          <a:lstStyle/>
          <a:p>
            <a:endParaRPr lang="es-CO" sz="3200" dirty="0">
              <a:latin typeface="Arial Narrow" panose="020B0606020202030204" pitchFamily="34" charset="0"/>
            </a:endParaRPr>
          </a:p>
        </p:txBody>
      </p:sp>
    </p:spTree>
    <p:extLst>
      <p:ext uri="{BB962C8B-B14F-4D97-AF65-F5344CB8AC3E}">
        <p14:creationId xmlns:p14="http://schemas.microsoft.com/office/powerpoint/2010/main" val="3321604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2_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244</TotalTime>
  <Words>833</Words>
  <Application>Microsoft Office PowerPoint</Application>
  <PresentationFormat>Panorámica</PresentationFormat>
  <Paragraphs>85</Paragraphs>
  <Slides>20</Slides>
  <Notes>1</Notes>
  <HiddenSlides>0</HiddenSlides>
  <MMClips>0</MMClips>
  <ScaleCrop>false</ScaleCrop>
  <HeadingPairs>
    <vt:vector size="8" baseType="variant">
      <vt:variant>
        <vt:lpstr>Fuentes usadas</vt:lpstr>
      </vt:variant>
      <vt:variant>
        <vt:i4>6</vt:i4>
      </vt:variant>
      <vt:variant>
        <vt:lpstr>Tema</vt:lpstr>
      </vt:variant>
      <vt:variant>
        <vt:i4>4</vt:i4>
      </vt:variant>
      <vt:variant>
        <vt:lpstr>Servidores OLE incrustados</vt:lpstr>
      </vt:variant>
      <vt:variant>
        <vt:i4>1</vt:i4>
      </vt:variant>
      <vt:variant>
        <vt:lpstr>Títulos de diapositiva</vt:lpstr>
      </vt:variant>
      <vt:variant>
        <vt:i4>20</vt:i4>
      </vt:variant>
    </vt:vector>
  </HeadingPairs>
  <TitlesOfParts>
    <vt:vector size="31" baseType="lpstr">
      <vt:lpstr>Arial</vt:lpstr>
      <vt:lpstr>Arial Narrow</vt:lpstr>
      <vt:lpstr>Calibri</vt:lpstr>
      <vt:lpstr>Garamond</vt:lpstr>
      <vt:lpstr>Trebuchet MS</vt:lpstr>
      <vt:lpstr>Tw Cen MT</vt:lpstr>
      <vt:lpstr>Orgánico</vt:lpstr>
      <vt:lpstr>Circuito</vt:lpstr>
      <vt:lpstr>1_Circuito</vt:lpstr>
      <vt:lpstr>2_Circuito</vt:lpstr>
      <vt:lpstr>Presentación de Microsoft PowerPoint</vt:lpstr>
      <vt:lpstr>El individuo y la libertad  ensayos de critica de la cultura</vt:lpstr>
      <vt:lpstr>Simmel </vt:lpstr>
      <vt:lpstr>Vida académica</vt:lpstr>
      <vt:lpstr>Presentación de PowerPoint</vt:lpstr>
      <vt:lpstr>principales obras</vt:lpstr>
      <vt:lpstr>El individuo y la libertad  ensayos de critica de la cultura </vt:lpstr>
      <vt:lpstr>Individuo y libertad</vt:lpstr>
      <vt:lpstr>Interacción social </vt:lpstr>
      <vt:lpstr>“ toda existencia individual esta determinada por innumerables influencias del ambiente humano”. simmel</vt:lpstr>
      <vt:lpstr>¿RELIGION  VS CIENCIA?                                   GEORG SIMMEL</vt:lpstr>
      <vt:lpstr>RELIGION </vt:lpstr>
      <vt:lpstr>ciencia</vt:lpstr>
      <vt:lpstr>Presentación de PowerPoint</vt:lpstr>
      <vt:lpstr>DE  LA  SALVACION  DEL  ALMA                                          GEORG SIMMEL</vt:lpstr>
      <vt:lpstr>Presentación de PowerPoint</vt:lpstr>
      <vt:lpstr>Idea general:</vt:lpstr>
      <vt:lpstr>                            clasicismo</vt:lpstr>
      <vt:lpstr>               Naturalismo artístico</vt:lpstr>
      <vt:lpstr>Contribuciones para una epistemología de la religión </vt:lpstr>
      <vt:lpstr>El individuo y la libertad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8</dc:creator>
  <cp:lastModifiedBy>Windows 8</cp:lastModifiedBy>
  <cp:revision>22</cp:revision>
  <dcterms:created xsi:type="dcterms:W3CDTF">2014-10-02T22:09:34Z</dcterms:created>
  <dcterms:modified xsi:type="dcterms:W3CDTF">2014-11-04T14:20:29Z</dcterms:modified>
</cp:coreProperties>
</file>