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0" r:id="rId2"/>
    <p:sldId id="257" r:id="rId3"/>
    <p:sldId id="264" r:id="rId4"/>
    <p:sldId id="258" r:id="rId5"/>
    <p:sldId id="259" r:id="rId6"/>
    <p:sldId id="261" r:id="rId7"/>
    <p:sldId id="278" r:id="rId8"/>
    <p:sldId id="262" r:id="rId9"/>
    <p:sldId id="283" r:id="rId10"/>
    <p:sldId id="265" r:id="rId11"/>
    <p:sldId id="284" r:id="rId12"/>
    <p:sldId id="285" r:id="rId13"/>
    <p:sldId id="286" r:id="rId14"/>
    <p:sldId id="287" r:id="rId15"/>
    <p:sldId id="280" r:id="rId16"/>
    <p:sldId id="279" r:id="rId17"/>
    <p:sldId id="281" r:id="rId18"/>
    <p:sldId id="269" r:id="rId19"/>
    <p:sldId id="266" r:id="rId20"/>
    <p:sldId id="263" r:id="rId2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31A8C1-B7FF-4F8E-8AD0-5C162AAB3F87}" type="datetimeFigureOut">
              <a:rPr lang="es-CO" smtClean="0"/>
              <a:t>21/10/2014</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8D4AB9-D9E6-4F20-A9E5-7865BBF22C3E}" type="slidenum">
              <a:rPr lang="es-CO" smtClean="0"/>
              <a:t>‹Nº›</a:t>
            </a:fld>
            <a:endParaRPr lang="es-CO"/>
          </a:p>
        </p:txBody>
      </p:sp>
    </p:spTree>
    <p:extLst>
      <p:ext uri="{BB962C8B-B14F-4D97-AF65-F5344CB8AC3E}">
        <p14:creationId xmlns:p14="http://schemas.microsoft.com/office/powerpoint/2010/main" val="669630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151D23EE-B680-4397-AF58-3AA9155CFC24}" type="datetimeFigureOut">
              <a:rPr lang="es-CO" smtClean="0"/>
              <a:t>21/10/2014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79BCCF5-DDC8-4CA3-99E2-22A8CAC3BD94}" type="slidenum">
              <a:rPr lang="es-CO" smtClean="0"/>
              <a:t>‹Nº›</a:t>
            </a:fld>
            <a:endParaRPr lang="es-CO"/>
          </a:p>
        </p:txBody>
      </p:sp>
    </p:spTree>
    <p:extLst>
      <p:ext uri="{BB962C8B-B14F-4D97-AF65-F5344CB8AC3E}">
        <p14:creationId xmlns:p14="http://schemas.microsoft.com/office/powerpoint/2010/main" val="1425897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51D23EE-B680-4397-AF58-3AA9155CFC24}" type="datetimeFigureOut">
              <a:rPr lang="es-CO" smtClean="0"/>
              <a:t>21/10/2014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79BCCF5-DDC8-4CA3-99E2-22A8CAC3BD94}" type="slidenum">
              <a:rPr lang="es-CO" smtClean="0"/>
              <a:t>‹Nº›</a:t>
            </a:fld>
            <a:endParaRPr lang="es-CO"/>
          </a:p>
        </p:txBody>
      </p:sp>
    </p:spTree>
    <p:extLst>
      <p:ext uri="{BB962C8B-B14F-4D97-AF65-F5344CB8AC3E}">
        <p14:creationId xmlns:p14="http://schemas.microsoft.com/office/powerpoint/2010/main" val="798155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51D23EE-B680-4397-AF58-3AA9155CFC24}" type="datetimeFigureOut">
              <a:rPr lang="es-CO" smtClean="0"/>
              <a:t>21/10/2014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79BCCF5-DDC8-4CA3-99E2-22A8CAC3BD94}" type="slidenum">
              <a:rPr lang="es-CO" smtClean="0"/>
              <a:t>‹Nº›</a:t>
            </a:fld>
            <a:endParaRPr lang="es-CO"/>
          </a:p>
        </p:txBody>
      </p:sp>
    </p:spTree>
    <p:extLst>
      <p:ext uri="{BB962C8B-B14F-4D97-AF65-F5344CB8AC3E}">
        <p14:creationId xmlns:p14="http://schemas.microsoft.com/office/powerpoint/2010/main" val="370186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51D23EE-B680-4397-AF58-3AA9155CFC24}" type="datetimeFigureOut">
              <a:rPr lang="es-CO" smtClean="0"/>
              <a:t>21/10/2014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79BCCF5-DDC8-4CA3-99E2-22A8CAC3BD94}" type="slidenum">
              <a:rPr lang="es-CO" smtClean="0"/>
              <a:t>‹Nº›</a:t>
            </a:fld>
            <a:endParaRPr lang="es-CO"/>
          </a:p>
        </p:txBody>
      </p:sp>
    </p:spTree>
    <p:extLst>
      <p:ext uri="{BB962C8B-B14F-4D97-AF65-F5344CB8AC3E}">
        <p14:creationId xmlns:p14="http://schemas.microsoft.com/office/powerpoint/2010/main" val="2797349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51D23EE-B680-4397-AF58-3AA9155CFC24}" type="datetimeFigureOut">
              <a:rPr lang="es-CO" smtClean="0"/>
              <a:t>21/10/2014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79BCCF5-DDC8-4CA3-99E2-22A8CAC3BD94}" type="slidenum">
              <a:rPr lang="es-CO" smtClean="0"/>
              <a:t>‹Nº›</a:t>
            </a:fld>
            <a:endParaRPr lang="es-CO"/>
          </a:p>
        </p:txBody>
      </p:sp>
    </p:spTree>
    <p:extLst>
      <p:ext uri="{BB962C8B-B14F-4D97-AF65-F5344CB8AC3E}">
        <p14:creationId xmlns:p14="http://schemas.microsoft.com/office/powerpoint/2010/main" val="3057364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151D23EE-B680-4397-AF58-3AA9155CFC24}" type="datetimeFigureOut">
              <a:rPr lang="es-CO" smtClean="0"/>
              <a:t>21/10/2014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A79BCCF5-DDC8-4CA3-99E2-22A8CAC3BD94}" type="slidenum">
              <a:rPr lang="es-CO" smtClean="0"/>
              <a:t>‹Nº›</a:t>
            </a:fld>
            <a:endParaRPr lang="es-CO"/>
          </a:p>
        </p:txBody>
      </p:sp>
    </p:spTree>
    <p:extLst>
      <p:ext uri="{BB962C8B-B14F-4D97-AF65-F5344CB8AC3E}">
        <p14:creationId xmlns:p14="http://schemas.microsoft.com/office/powerpoint/2010/main" val="307061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151D23EE-B680-4397-AF58-3AA9155CFC24}" type="datetimeFigureOut">
              <a:rPr lang="es-CO" smtClean="0"/>
              <a:t>21/10/2014</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A79BCCF5-DDC8-4CA3-99E2-22A8CAC3BD94}" type="slidenum">
              <a:rPr lang="es-CO" smtClean="0"/>
              <a:t>‹Nº›</a:t>
            </a:fld>
            <a:endParaRPr lang="es-CO"/>
          </a:p>
        </p:txBody>
      </p:sp>
    </p:spTree>
    <p:extLst>
      <p:ext uri="{BB962C8B-B14F-4D97-AF65-F5344CB8AC3E}">
        <p14:creationId xmlns:p14="http://schemas.microsoft.com/office/powerpoint/2010/main" val="1642506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151D23EE-B680-4397-AF58-3AA9155CFC24}" type="datetimeFigureOut">
              <a:rPr lang="es-CO" smtClean="0"/>
              <a:t>21/10/2014</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A79BCCF5-DDC8-4CA3-99E2-22A8CAC3BD94}" type="slidenum">
              <a:rPr lang="es-CO" smtClean="0"/>
              <a:t>‹Nº›</a:t>
            </a:fld>
            <a:endParaRPr lang="es-CO"/>
          </a:p>
        </p:txBody>
      </p:sp>
    </p:spTree>
    <p:extLst>
      <p:ext uri="{BB962C8B-B14F-4D97-AF65-F5344CB8AC3E}">
        <p14:creationId xmlns:p14="http://schemas.microsoft.com/office/powerpoint/2010/main" val="2055683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51D23EE-B680-4397-AF58-3AA9155CFC24}" type="datetimeFigureOut">
              <a:rPr lang="es-CO" smtClean="0"/>
              <a:t>21/10/2014</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A79BCCF5-DDC8-4CA3-99E2-22A8CAC3BD94}" type="slidenum">
              <a:rPr lang="es-CO" smtClean="0"/>
              <a:t>‹Nº›</a:t>
            </a:fld>
            <a:endParaRPr lang="es-CO"/>
          </a:p>
        </p:txBody>
      </p:sp>
    </p:spTree>
    <p:extLst>
      <p:ext uri="{BB962C8B-B14F-4D97-AF65-F5344CB8AC3E}">
        <p14:creationId xmlns:p14="http://schemas.microsoft.com/office/powerpoint/2010/main" val="1813682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51D23EE-B680-4397-AF58-3AA9155CFC24}" type="datetimeFigureOut">
              <a:rPr lang="es-CO" smtClean="0"/>
              <a:t>21/10/2014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A79BCCF5-DDC8-4CA3-99E2-22A8CAC3BD94}" type="slidenum">
              <a:rPr lang="es-CO" smtClean="0"/>
              <a:t>‹Nº›</a:t>
            </a:fld>
            <a:endParaRPr lang="es-CO"/>
          </a:p>
        </p:txBody>
      </p:sp>
    </p:spTree>
    <p:extLst>
      <p:ext uri="{BB962C8B-B14F-4D97-AF65-F5344CB8AC3E}">
        <p14:creationId xmlns:p14="http://schemas.microsoft.com/office/powerpoint/2010/main" val="2529512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51D23EE-B680-4397-AF58-3AA9155CFC24}" type="datetimeFigureOut">
              <a:rPr lang="es-CO" smtClean="0"/>
              <a:t>21/10/2014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A79BCCF5-DDC8-4CA3-99E2-22A8CAC3BD94}" type="slidenum">
              <a:rPr lang="es-CO" smtClean="0"/>
              <a:t>‹Nº›</a:t>
            </a:fld>
            <a:endParaRPr lang="es-CO"/>
          </a:p>
        </p:txBody>
      </p:sp>
    </p:spTree>
    <p:extLst>
      <p:ext uri="{BB962C8B-B14F-4D97-AF65-F5344CB8AC3E}">
        <p14:creationId xmlns:p14="http://schemas.microsoft.com/office/powerpoint/2010/main" val="2709955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D23EE-B680-4397-AF58-3AA9155CFC24}" type="datetimeFigureOut">
              <a:rPr lang="es-CO" smtClean="0"/>
              <a:t>21/10/2014</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BCCF5-DDC8-4CA3-99E2-22A8CAC3BD94}" type="slidenum">
              <a:rPr lang="es-CO" smtClean="0"/>
              <a:t>‹Nº›</a:t>
            </a:fld>
            <a:endParaRPr lang="es-CO"/>
          </a:p>
        </p:txBody>
      </p:sp>
    </p:spTree>
    <p:extLst>
      <p:ext uri="{BB962C8B-B14F-4D97-AF65-F5344CB8AC3E}">
        <p14:creationId xmlns:p14="http://schemas.microsoft.com/office/powerpoint/2010/main" val="3895057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49800" y="476672"/>
            <a:ext cx="11443600" cy="1569660"/>
          </a:xfrm>
          <a:prstGeom prst="rect">
            <a:avLst/>
          </a:prstGeom>
          <a:noFill/>
        </p:spPr>
        <p:txBody>
          <a:bodyPr wrap="square" lIns="91440" tIns="45720" rIns="91440" bIns="45720">
            <a:spAutoFit/>
          </a:bodyPr>
          <a:lstStyle/>
          <a:p>
            <a:pPr algn="ctr"/>
            <a:r>
              <a:rPr lang="es-CO"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Max WEBER</a:t>
            </a:r>
          </a:p>
          <a:p>
            <a:pPr algn="ctr"/>
            <a:r>
              <a:rPr lang="es-CO"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La ética protestante y el espíritu del capitalismo</a:t>
            </a:r>
            <a:endParaRPr lang="es-CO"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501156"/>
            <a:ext cx="3960440" cy="3809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5076056" y="3429000"/>
            <a:ext cx="3528392" cy="2862322"/>
          </a:xfrm>
          <a:prstGeom prst="rect">
            <a:avLst/>
          </a:prstGeom>
          <a:noFill/>
        </p:spPr>
        <p:txBody>
          <a:bodyPr wrap="square" rtlCol="0">
            <a:spAutoFit/>
          </a:bodyPr>
          <a:lstStyle/>
          <a:p>
            <a:r>
              <a:rPr lang="es-CO" dirty="0" smtClean="0"/>
              <a:t>INTEGRANTES:</a:t>
            </a:r>
          </a:p>
          <a:p>
            <a:pPr marL="285750" indent="-285750">
              <a:buFont typeface="Arial" panose="020B0604020202020204" pitchFamily="34" charset="0"/>
              <a:buChar char="•"/>
            </a:pPr>
            <a:endParaRPr lang="es-CO" dirty="0" smtClean="0"/>
          </a:p>
          <a:p>
            <a:pPr marL="285750" indent="-285750">
              <a:buFont typeface="Arial" panose="020B0604020202020204" pitchFamily="34" charset="0"/>
              <a:buChar char="•"/>
            </a:pPr>
            <a:r>
              <a:rPr lang="es-CO" dirty="0" smtClean="0"/>
              <a:t>MARIA ALEJANDRA ESCUDERO 1128723</a:t>
            </a:r>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r>
              <a:rPr lang="es-CO" dirty="0" smtClean="0"/>
              <a:t>BRENDA MARIA NAVAS</a:t>
            </a:r>
          </a:p>
          <a:p>
            <a:r>
              <a:rPr lang="es-CO" dirty="0"/>
              <a:t> </a:t>
            </a:r>
            <a:r>
              <a:rPr lang="es-CO" dirty="0" smtClean="0"/>
              <a:t>     1332595</a:t>
            </a:r>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r>
              <a:rPr lang="es-CO" dirty="0" smtClean="0"/>
              <a:t>DIANA MARCELA GONZALEZ</a:t>
            </a:r>
          </a:p>
          <a:p>
            <a:r>
              <a:rPr lang="es-CO" dirty="0"/>
              <a:t> </a:t>
            </a:r>
            <a:r>
              <a:rPr lang="es-CO" dirty="0" smtClean="0"/>
              <a:t>     1137135 </a:t>
            </a:r>
            <a:endParaRPr lang="es-CO" dirty="0"/>
          </a:p>
        </p:txBody>
      </p:sp>
    </p:spTree>
    <p:extLst>
      <p:ext uri="{BB962C8B-B14F-4D97-AF65-F5344CB8AC3E}">
        <p14:creationId xmlns:p14="http://schemas.microsoft.com/office/powerpoint/2010/main" val="1364996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88836" y="692696"/>
            <a:ext cx="6480720" cy="1631216"/>
          </a:xfrm>
          <a:prstGeom prst="rect">
            <a:avLst/>
          </a:prstGeom>
        </p:spPr>
        <p:txBody>
          <a:bodyPr wrap="square">
            <a:spAutoFit/>
          </a:bodyPr>
          <a:lstStyle/>
          <a:p>
            <a:pPr marL="342900" indent="-342900" algn="just">
              <a:buFont typeface="Arial" panose="020B0604020202020204" pitchFamily="34" charset="0"/>
              <a:buChar char="•"/>
            </a:pPr>
            <a:r>
              <a:rPr lang="es-CO" sz="2000" dirty="0" smtClean="0">
                <a:latin typeface="Arial" panose="020B0604020202020204" pitchFamily="34" charset="0"/>
                <a:cs typeface="Arial" panose="020B0604020202020204" pitchFamily="34" charset="0"/>
              </a:rPr>
              <a:t>Nunca ha </a:t>
            </a:r>
            <a:r>
              <a:rPr lang="es-CO" sz="2000" dirty="0">
                <a:latin typeface="Arial" panose="020B0604020202020204" pitchFamily="34" charset="0"/>
                <a:cs typeface="Arial" panose="020B0604020202020204" pitchFamily="34" charset="0"/>
              </a:rPr>
              <a:t>dejado de existir la “lucha de clases” entre deudores y acreedores, entre latifundistas </a:t>
            </a:r>
            <a:r>
              <a:rPr lang="es-CO" sz="2000" dirty="0" smtClean="0">
                <a:latin typeface="Arial" panose="020B0604020202020204" pitchFamily="34" charset="0"/>
                <a:cs typeface="Arial" panose="020B0604020202020204" pitchFamily="34" charset="0"/>
              </a:rPr>
              <a:t>y menesterosos</a:t>
            </a:r>
            <a:r>
              <a:rPr lang="es-CO" sz="2000" dirty="0">
                <a:latin typeface="Arial" panose="020B0604020202020204" pitchFamily="34" charset="0"/>
                <a:cs typeface="Arial" panose="020B0604020202020204" pitchFamily="34" charset="0"/>
              </a:rPr>
              <a:t>, entre el siervo de la gleba y el amo de la tierra, entre el comerciante y </a:t>
            </a:r>
            <a:r>
              <a:rPr lang="es-CO" sz="2000" dirty="0" smtClean="0">
                <a:latin typeface="Arial" panose="020B0604020202020204" pitchFamily="34" charset="0"/>
                <a:cs typeface="Arial" panose="020B0604020202020204" pitchFamily="34" charset="0"/>
              </a:rPr>
              <a:t>el consumidor </a:t>
            </a:r>
            <a:r>
              <a:rPr lang="es-CO" sz="2000" dirty="0">
                <a:latin typeface="Arial" panose="020B0604020202020204" pitchFamily="34" charset="0"/>
                <a:cs typeface="Arial" panose="020B0604020202020204" pitchFamily="34" charset="0"/>
              </a:rPr>
              <a:t>o el terrateniente.</a:t>
            </a:r>
          </a:p>
        </p:txBody>
      </p:sp>
      <p:sp>
        <p:nvSpPr>
          <p:cNvPr id="3" name="2 Rectángulo"/>
          <p:cNvSpPr/>
          <p:nvPr/>
        </p:nvSpPr>
        <p:spPr>
          <a:xfrm>
            <a:off x="3419872" y="2636912"/>
            <a:ext cx="5436096" cy="1938992"/>
          </a:xfrm>
          <a:prstGeom prst="rect">
            <a:avLst/>
          </a:prstGeom>
        </p:spPr>
        <p:txBody>
          <a:bodyPr wrap="square">
            <a:spAutoFit/>
          </a:bodyPr>
          <a:lstStyle/>
          <a:p>
            <a:pPr marL="342900" indent="-342900" algn="just">
              <a:buFont typeface="Arial" panose="020B0604020202020204" pitchFamily="34" charset="0"/>
              <a:buChar char="•"/>
            </a:pPr>
            <a:r>
              <a:rPr lang="es-CO" sz="2000" dirty="0">
                <a:latin typeface="Arial" panose="020B0604020202020204" pitchFamily="34" charset="0"/>
                <a:cs typeface="Arial" panose="020B0604020202020204" pitchFamily="34" charset="0"/>
              </a:rPr>
              <a:t>Únicamente en el mundo occidental se produce la </a:t>
            </a:r>
            <a:r>
              <a:rPr lang="es-CO" sz="2000" dirty="0" smtClean="0">
                <a:latin typeface="Arial" panose="020B0604020202020204" pitchFamily="34" charset="0"/>
                <a:cs typeface="Arial" panose="020B0604020202020204" pitchFamily="34" charset="0"/>
              </a:rPr>
              <a:t>moderna oposición </a:t>
            </a:r>
            <a:r>
              <a:rPr lang="es-CO" sz="2000" dirty="0">
                <a:latin typeface="Arial" panose="020B0604020202020204" pitchFamily="34" charset="0"/>
                <a:cs typeface="Arial" panose="020B0604020202020204" pitchFamily="34" charset="0"/>
              </a:rPr>
              <a:t>entre el gran empresario y el jornalero libre. Es por eso que en parte alguna ha </a:t>
            </a:r>
            <a:r>
              <a:rPr lang="es-CO" sz="2000" dirty="0" smtClean="0">
                <a:latin typeface="Arial" panose="020B0604020202020204" pitchFamily="34" charset="0"/>
                <a:cs typeface="Arial" panose="020B0604020202020204" pitchFamily="34" charset="0"/>
              </a:rPr>
              <a:t>sido posible </a:t>
            </a:r>
            <a:r>
              <a:rPr lang="es-CO" sz="2000" dirty="0">
                <a:latin typeface="Arial" panose="020B0604020202020204" pitchFamily="34" charset="0"/>
                <a:cs typeface="Arial" panose="020B0604020202020204" pitchFamily="34" charset="0"/>
              </a:rPr>
              <a:t>el planteamiento de un problema del cariz que determina la presencia del socialismo</a:t>
            </a:r>
            <a:r>
              <a:rPr lang="es-CO" sz="2000" dirty="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509120"/>
            <a:ext cx="3890707" cy="2162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9621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9" y="1700808"/>
            <a:ext cx="3816424" cy="2860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1287212" y="332656"/>
            <a:ext cx="6266395"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El protestantis</a:t>
            </a:r>
            <a:r>
              <a:rPr lang="es-ES" sz="5400" b="1" cap="all" dirty="0" smtClean="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mo</a:t>
            </a:r>
            <a:endParaRPr lang="es-ES" sz="5400" b="1" cap="all" spc="0" dirty="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2 Rectángulo"/>
          <p:cNvSpPr/>
          <p:nvPr/>
        </p:nvSpPr>
        <p:spPr>
          <a:xfrm>
            <a:off x="1179240" y="4869160"/>
            <a:ext cx="6678488" cy="1754326"/>
          </a:xfrm>
          <a:prstGeom prst="rect">
            <a:avLst/>
          </a:prstGeom>
        </p:spPr>
        <p:txBody>
          <a:bodyPr wrap="square">
            <a:spAutoFit/>
          </a:bodyPr>
          <a:lstStyle/>
          <a:p>
            <a:pPr algn="just"/>
            <a:r>
              <a:rPr lang="es-CO" dirty="0" smtClean="0">
                <a:latin typeface="Arial" panose="020B0604020202020204" pitchFamily="34" charset="0"/>
                <a:cs typeface="Arial" panose="020B0604020202020204" pitchFamily="34" charset="0"/>
              </a:rPr>
              <a:t>“El </a:t>
            </a:r>
            <a:r>
              <a:rPr lang="es-CO" dirty="0">
                <a:latin typeface="Arial" panose="020B0604020202020204" pitchFamily="34" charset="0"/>
                <a:cs typeface="Arial" panose="020B0604020202020204" pitchFamily="34" charset="0"/>
              </a:rPr>
              <a:t>término protestante es utilizado para referirse tanto a los grupos cristianos que se separaron de la Iglesia católica romana con la Reforma Protestante del siglo XVI, como a los desarrollos teológicos particulares de los reformadores y las iglesias resultantes de dicha Reforma (dentro de la cristiandad</a:t>
            </a:r>
            <a:r>
              <a:rPr lang="es-CO" dirty="0" smtClean="0">
                <a:latin typeface="Arial" panose="020B0604020202020204" pitchFamily="34" charset="0"/>
                <a:cs typeface="Arial" panose="020B0604020202020204" pitchFamily="34" charset="0"/>
              </a:rPr>
              <a:t>).”</a:t>
            </a: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3803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27922" y="1217853"/>
            <a:ext cx="4464496" cy="4401205"/>
          </a:xfrm>
          <a:prstGeom prst="rect">
            <a:avLst/>
          </a:prstGeom>
        </p:spPr>
        <p:txBody>
          <a:bodyPr wrap="square">
            <a:spAutoFit/>
          </a:bodyPr>
          <a:lstStyle/>
          <a:p>
            <a:pPr algn="just"/>
            <a:r>
              <a:rPr lang="es-CO" sz="2800" dirty="0">
                <a:latin typeface="Arial" panose="020B0604020202020204" pitchFamily="34" charset="0"/>
                <a:cs typeface="Arial" panose="020B0604020202020204" pitchFamily="34" charset="0"/>
              </a:rPr>
              <a:t>El nombre protestantes se comienza a utilizar hacia los partidarios de las ideas luteranas de la Reforma en Alemania a raíz de su protesta y resistencia a los edictos imperiales que intentaban buscar la uniformidad religiosa de Alemania.</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2714" y="1217853"/>
            <a:ext cx="3571775" cy="3973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5732682" y="5388225"/>
            <a:ext cx="2731837" cy="46166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2400" b="1" cap="all" spc="0" dirty="0" smtClean="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rPr>
              <a:t>MARTIN LUTERO</a:t>
            </a:r>
            <a:endParaRPr lang="es-ES" sz="2400" b="1" cap="all" spc="0" dirty="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5038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98576" y="406555"/>
            <a:ext cx="4572000" cy="1015663"/>
          </a:xfrm>
          <a:prstGeom prst="rect">
            <a:avLst/>
          </a:prstGeom>
        </p:spPr>
        <p:txBody>
          <a:bodyPr>
            <a:spAutoFit/>
          </a:bodyPr>
          <a:lstStyle/>
          <a:p>
            <a:pPr algn="ctr"/>
            <a:r>
              <a:rPr lang="es-CO" sz="2000" dirty="0">
                <a:latin typeface="Arial" panose="020B0604020202020204" pitchFamily="34" charset="0"/>
                <a:cs typeface="Arial" panose="020B0604020202020204" pitchFamily="34" charset="0"/>
              </a:rPr>
              <a:t>El protestantismo habitualmente se expresa en tres tipos de movimientos o congregaciones:</a:t>
            </a:r>
          </a:p>
        </p:txBody>
      </p:sp>
      <p:sp>
        <p:nvSpPr>
          <p:cNvPr id="3" name="2 Rectángulo"/>
          <p:cNvSpPr/>
          <p:nvPr/>
        </p:nvSpPr>
        <p:spPr>
          <a:xfrm>
            <a:off x="1241884" y="1772816"/>
            <a:ext cx="6858000" cy="3170099"/>
          </a:xfrm>
          <a:prstGeom prst="rect">
            <a:avLst/>
          </a:prstGeom>
        </p:spPr>
        <p:txBody>
          <a:bodyPr wrap="square">
            <a:spAutoFit/>
          </a:bodyPr>
          <a:lstStyle/>
          <a:p>
            <a:pPr marL="285750" indent="-285750" algn="just">
              <a:buFont typeface="Arial" panose="020B0604020202020204" pitchFamily="34" charset="0"/>
              <a:buChar char="•"/>
            </a:pPr>
            <a:r>
              <a:rPr lang="es-CO" sz="2000" dirty="0">
                <a:latin typeface="Arial" panose="020B0604020202020204" pitchFamily="34" charset="0"/>
                <a:cs typeface="Arial" panose="020B0604020202020204" pitchFamily="34" charset="0"/>
              </a:rPr>
              <a:t>Aquel que se corresponde a iglesias históricas de carácter </a:t>
            </a:r>
            <a:r>
              <a:rPr lang="es-CO" sz="2000" dirty="0" smtClean="0">
                <a:latin typeface="Arial" panose="020B0604020202020204" pitchFamily="34" charset="0"/>
                <a:cs typeface="Arial" panose="020B0604020202020204" pitchFamily="34" charset="0"/>
              </a:rPr>
              <a:t>nacional</a:t>
            </a:r>
          </a:p>
          <a:p>
            <a:pPr marL="285750" indent="-285750" algn="just">
              <a:buFont typeface="Arial" panose="020B0604020202020204" pitchFamily="34" charset="0"/>
              <a:buChar char="•"/>
            </a:pPr>
            <a:endParaRPr lang="es-CO" sz="2000" dirty="0">
              <a:latin typeface="Arial" panose="020B0604020202020204" pitchFamily="34" charset="0"/>
              <a:cs typeface="Arial" panose="020B0604020202020204" pitchFamily="34" charset="0"/>
            </a:endParaRPr>
          </a:p>
          <a:p>
            <a:pPr algn="just"/>
            <a:endParaRPr lang="es-CO" sz="2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sz="2000" dirty="0">
                <a:latin typeface="Arial" panose="020B0604020202020204" pitchFamily="34" charset="0"/>
                <a:cs typeface="Arial" panose="020B0604020202020204" pitchFamily="34" charset="0"/>
              </a:rPr>
              <a:t>Aquel que se corresponde a iglesias históricas de carácter </a:t>
            </a:r>
            <a:r>
              <a:rPr lang="es-CO" sz="2000" dirty="0" smtClean="0">
                <a:latin typeface="Arial" panose="020B0604020202020204" pitchFamily="34" charset="0"/>
                <a:cs typeface="Arial" panose="020B0604020202020204" pitchFamily="34" charset="0"/>
              </a:rPr>
              <a:t>congregacional</a:t>
            </a:r>
          </a:p>
          <a:p>
            <a:pPr marL="285750" indent="-285750" algn="just">
              <a:buFont typeface="Arial" panose="020B0604020202020204" pitchFamily="34" charset="0"/>
              <a:buChar char="•"/>
            </a:pPr>
            <a:endParaRPr lang="es-CO" sz="2000" dirty="0">
              <a:latin typeface="Arial" panose="020B0604020202020204" pitchFamily="34" charset="0"/>
              <a:cs typeface="Arial" panose="020B0604020202020204" pitchFamily="34" charset="0"/>
            </a:endParaRPr>
          </a:p>
          <a:p>
            <a:pPr algn="just"/>
            <a:endParaRPr lang="es-CO" sz="2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sz="2000" dirty="0">
                <a:latin typeface="Arial" panose="020B0604020202020204" pitchFamily="34" charset="0"/>
                <a:cs typeface="Arial" panose="020B0604020202020204" pitchFamily="34" charset="0"/>
              </a:rPr>
              <a:t>Aquel que se corresponde a movimientos pentecostales o </a:t>
            </a:r>
            <a:r>
              <a:rPr lang="es-CO" sz="2000" dirty="0" smtClean="0">
                <a:latin typeface="Arial" panose="020B0604020202020204" pitchFamily="34" charset="0"/>
                <a:cs typeface="Arial" panose="020B0604020202020204" pitchFamily="34" charset="0"/>
              </a:rPr>
              <a:t>carismáticos</a:t>
            </a:r>
            <a:endParaRPr lang="es-CO" sz="2000" dirty="0">
              <a:latin typeface="Arial" panose="020B0604020202020204" pitchFamily="34" charset="0"/>
              <a:cs typeface="Arial" panose="020B0604020202020204" pitchFamily="34" charset="0"/>
            </a:endParaRPr>
          </a:p>
        </p:txBody>
      </p:sp>
      <p:sp>
        <p:nvSpPr>
          <p:cNvPr id="4" name="3 Rectángulo"/>
          <p:cNvSpPr/>
          <p:nvPr/>
        </p:nvSpPr>
        <p:spPr>
          <a:xfrm>
            <a:off x="1691680" y="5445224"/>
            <a:ext cx="5958408" cy="1200329"/>
          </a:xfrm>
          <a:prstGeom prst="rect">
            <a:avLst/>
          </a:prstGeom>
        </p:spPr>
        <p:txBody>
          <a:bodyPr wrap="square">
            <a:spAutoFit/>
          </a:bodyPr>
          <a:lstStyle/>
          <a:p>
            <a:pPr algn="just"/>
            <a:r>
              <a:rPr lang="es-CO" dirty="0" smtClean="0">
                <a:solidFill>
                  <a:srgbClr val="7030A0"/>
                </a:solidFill>
                <a:latin typeface="Arial" panose="020B0604020202020204" pitchFamily="34" charset="0"/>
                <a:cs typeface="Arial" panose="020B0604020202020204" pitchFamily="34" charset="0"/>
              </a:rPr>
              <a:t>“Existen </a:t>
            </a:r>
            <a:r>
              <a:rPr lang="es-CO" dirty="0">
                <a:solidFill>
                  <a:srgbClr val="7030A0"/>
                </a:solidFill>
                <a:latin typeface="Arial" panose="020B0604020202020204" pitchFamily="34" charset="0"/>
                <a:cs typeface="Arial" panose="020B0604020202020204" pitchFamily="34" charset="0"/>
              </a:rPr>
              <a:t>en el mundo alrededor de 700 millones de protestantes o evangélicos, distribuidos en diferentes denominaciones que siguen diferentes líneas interpretativas de la </a:t>
            </a:r>
            <a:r>
              <a:rPr lang="es-CO" dirty="0" smtClean="0">
                <a:solidFill>
                  <a:srgbClr val="7030A0"/>
                </a:solidFill>
                <a:latin typeface="Arial" panose="020B0604020202020204" pitchFamily="34" charset="0"/>
                <a:cs typeface="Arial" panose="020B0604020202020204" pitchFamily="34" charset="0"/>
              </a:rPr>
              <a:t>Biblia”</a:t>
            </a:r>
            <a:endParaRPr lang="es-CO"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8141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47664" y="836712"/>
            <a:ext cx="5886400" cy="2862322"/>
          </a:xfrm>
          <a:prstGeom prst="rect">
            <a:avLst/>
          </a:prstGeom>
        </p:spPr>
        <p:txBody>
          <a:bodyPr wrap="square">
            <a:spAutoFit/>
          </a:bodyPr>
          <a:lstStyle/>
          <a:p>
            <a:pPr algn="just"/>
            <a:r>
              <a:rPr lang="es-CO" sz="2000" dirty="0">
                <a:latin typeface="Arial" panose="020B0604020202020204" pitchFamily="34" charset="0"/>
                <a:cs typeface="Arial" panose="020B0604020202020204" pitchFamily="34" charset="0"/>
              </a:rPr>
              <a:t>En una sola frase la tesis de Weber es que el mundo protestante es más exitoso económicamente que el mundo católico gracias al influjo de la religión protestante en cada uno de sus individuos: amor al trabajo, honradez, ahorro y un apego permitido a lo material, algo que el catolicismo solo supo predicar a medias los domingos pero no controlar ni inculcar en la cotidianeidad de su pueblo.</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58874">
            <a:off x="755576" y="3861048"/>
            <a:ext cx="2592288" cy="2617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4092688"/>
            <a:ext cx="3384376" cy="2538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10968">
            <a:off x="6300192" y="4366699"/>
            <a:ext cx="2664297" cy="2264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4031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47664" y="2289515"/>
            <a:ext cx="6390456" cy="3170099"/>
          </a:xfrm>
          <a:prstGeom prst="rect">
            <a:avLst/>
          </a:prstGeom>
        </p:spPr>
        <p:txBody>
          <a:bodyPr wrap="square">
            <a:spAutoFit/>
          </a:bodyPr>
          <a:lstStyle/>
          <a:p>
            <a:pPr algn="just"/>
            <a:r>
              <a:rPr lang="es-CO" sz="2000" dirty="0" smtClean="0">
                <a:latin typeface="Arial" panose="020B0604020202020204" pitchFamily="34" charset="0"/>
                <a:cs typeface="Arial" panose="020B0604020202020204" pitchFamily="34" charset="0"/>
              </a:rPr>
              <a:t>El </a:t>
            </a:r>
            <a:r>
              <a:rPr lang="es-CO" sz="2000" dirty="0">
                <a:latin typeface="Arial" panose="020B0604020202020204" pitchFamily="34" charset="0"/>
                <a:cs typeface="Arial" panose="020B0604020202020204" pitchFamily="34" charset="0"/>
              </a:rPr>
              <a:t>capitalismo es una consecuencia desviada y opuesta a los pensamientos y propósitos de los religiosos, trata de moderar racionalmente la acción individual y deja de lado los deseos ambiciosos por riqueza, el capitalismo occidental es diferente a los demás debido a los diferentes procesos de racionalización que en este se dan; la organización racional moderna del capitalismo europeo no se hubiera logrado sin la intervención de dos factores: la bifurcación de la economía doméstica y de la industria</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4" y="404664"/>
            <a:ext cx="9388476"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9066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404664"/>
            <a:ext cx="6912768" cy="1631216"/>
          </a:xfrm>
          <a:prstGeom prst="rect">
            <a:avLst/>
          </a:prstGeom>
        </p:spPr>
        <p:txBody>
          <a:bodyPr wrap="square">
            <a:spAutoFit/>
          </a:bodyPr>
          <a:lstStyle/>
          <a:p>
            <a:pPr algn="just"/>
            <a:r>
              <a:rPr lang="es-CO" sz="2000" dirty="0">
                <a:latin typeface="Arial" panose="020B0604020202020204" pitchFamily="34" charset="0"/>
                <a:cs typeface="Arial" panose="020B0604020202020204" pitchFamily="34" charset="0"/>
              </a:rPr>
              <a:t>la separación de bienes industriales de los individuos y la racionalización del trabajo libre, abrieron paso a la evolución del capitalismo </a:t>
            </a:r>
            <a:r>
              <a:rPr lang="es-CO" sz="2000" dirty="0" smtClean="0">
                <a:latin typeface="Arial" panose="020B0604020202020204" pitchFamily="34" charset="0"/>
                <a:cs typeface="Arial" panose="020B0604020202020204" pitchFamily="34" charset="0"/>
              </a:rPr>
              <a:t>occidental:</a:t>
            </a:r>
          </a:p>
          <a:p>
            <a:pPr algn="just"/>
            <a:endParaRPr lang="es-CO" sz="2000" dirty="0">
              <a:latin typeface="Arial" panose="020B0604020202020204" pitchFamily="34" charset="0"/>
              <a:cs typeface="Arial" panose="020B0604020202020204" pitchFamily="34" charset="0"/>
            </a:endParaRPr>
          </a:p>
          <a:p>
            <a:pPr algn="just"/>
            <a:endParaRPr lang="es-CO" sz="2000" dirty="0">
              <a:latin typeface="Arial" panose="020B0604020202020204" pitchFamily="34" charset="0"/>
              <a:cs typeface="Arial" panose="020B0604020202020204" pitchFamily="34" charset="0"/>
            </a:endParaRPr>
          </a:p>
        </p:txBody>
      </p:sp>
      <p:sp>
        <p:nvSpPr>
          <p:cNvPr id="3" name="2 Rectángulo"/>
          <p:cNvSpPr/>
          <p:nvPr/>
        </p:nvSpPr>
        <p:spPr>
          <a:xfrm>
            <a:off x="827584" y="1772816"/>
            <a:ext cx="6030416" cy="4401205"/>
          </a:xfrm>
          <a:prstGeom prst="rect">
            <a:avLst/>
          </a:prstGeom>
        </p:spPr>
        <p:txBody>
          <a:bodyPr wrap="square">
            <a:spAutoFit/>
          </a:bodyPr>
          <a:lstStyle/>
          <a:p>
            <a:pPr marL="342900" indent="-342900" algn="just">
              <a:buFont typeface="Arial" panose="020B0604020202020204" pitchFamily="34" charset="0"/>
              <a:buChar char="•"/>
            </a:pPr>
            <a:r>
              <a:rPr lang="es-CO" sz="2000" dirty="0">
                <a:latin typeface="Arial" panose="020B0604020202020204" pitchFamily="34" charset="0"/>
                <a:cs typeface="Arial" panose="020B0604020202020204" pitchFamily="34" charset="0"/>
              </a:rPr>
              <a:t>El deseo de lucro y enriquecimiento no son tendencias del capitalismo, son condiciones naturales del hombre.</a:t>
            </a:r>
          </a:p>
          <a:p>
            <a:pPr marL="342900" indent="-342900" algn="just">
              <a:buFont typeface="Arial" panose="020B0604020202020204" pitchFamily="34" charset="0"/>
              <a:buChar char="•"/>
            </a:pPr>
            <a:endParaRPr lang="es-CO"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CO" sz="2000" dirty="0">
                <a:latin typeface="Arial" panose="020B0604020202020204" pitchFamily="34" charset="0"/>
                <a:cs typeface="Arial" panose="020B0604020202020204" pitchFamily="34" charset="0"/>
              </a:rPr>
              <a:t>Weber le atribuye un carácter hegemónico a la iglesia ya que las estadísticas dicen que tiene más concentración del capital y los cargos más altos de las empresas corresponden a protestantes, la mayor parte de la riqueza siempre estuvo en manos de los judíos.</a:t>
            </a:r>
          </a:p>
          <a:p>
            <a:pPr marL="342900" indent="-342900" algn="just">
              <a:buFont typeface="Arial" panose="020B0604020202020204" pitchFamily="34" charset="0"/>
              <a:buChar char="•"/>
            </a:pPr>
            <a:endParaRPr lang="es-CO"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s-CO"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CO" sz="2000" dirty="0">
                <a:latin typeface="Arial" panose="020B0604020202020204" pitchFamily="34" charset="0"/>
                <a:cs typeface="Arial" panose="020B0604020202020204" pitchFamily="34" charset="0"/>
              </a:rPr>
              <a:t>La ética protestante es paralela a la ética capitalista.</a:t>
            </a:r>
          </a:p>
        </p:txBody>
      </p:sp>
    </p:spTree>
    <p:extLst>
      <p:ext uri="{BB962C8B-B14F-4D97-AF65-F5344CB8AC3E}">
        <p14:creationId xmlns:p14="http://schemas.microsoft.com/office/powerpoint/2010/main" val="2923024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332656"/>
            <a:ext cx="7743067"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3600" b="1" cap="all" dirty="0" smtClean="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rPr>
              <a:t>¿Qué ES EL ESPIRITU DEL CAPITALIMSO?</a:t>
            </a:r>
            <a:endParaRPr lang="es-ES" sz="3600" b="1" cap="all" spc="0" dirty="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endParaRPr>
          </a:p>
        </p:txBody>
      </p:sp>
      <p:sp>
        <p:nvSpPr>
          <p:cNvPr id="3" name="2 Rectángulo"/>
          <p:cNvSpPr/>
          <p:nvPr/>
        </p:nvSpPr>
        <p:spPr>
          <a:xfrm>
            <a:off x="827584" y="2425147"/>
            <a:ext cx="3847192" cy="2246769"/>
          </a:xfrm>
          <a:prstGeom prst="rect">
            <a:avLst/>
          </a:prstGeom>
        </p:spPr>
        <p:txBody>
          <a:bodyPr wrap="square">
            <a:spAutoFit/>
          </a:bodyPr>
          <a:lstStyle/>
          <a:p>
            <a:pPr algn="just"/>
            <a:r>
              <a:rPr lang="es-CO" sz="2000" dirty="0" smtClean="0">
                <a:latin typeface="Arial" panose="020B0604020202020204" pitchFamily="34" charset="0"/>
                <a:cs typeface="Arial" panose="020B0604020202020204" pitchFamily="34" charset="0"/>
              </a:rPr>
              <a:t>“Es </a:t>
            </a:r>
            <a:r>
              <a:rPr lang="es-CO" sz="2000" dirty="0">
                <a:latin typeface="Arial" panose="020B0604020202020204" pitchFamily="34" charset="0"/>
                <a:cs typeface="Arial" panose="020B0604020202020204" pitchFamily="34" charset="0"/>
              </a:rPr>
              <a:t>un concepto desligado de la religión y libre de supuestos, surge cuando las instituciones económicas convierten el dinero en algo rentable (lo reproducen)  y aceptan la industria capitalista como estilo de vida</a:t>
            </a:r>
            <a:r>
              <a:rPr lang="es-CO" sz="2000" dirty="0" smtClean="0">
                <a:latin typeface="Arial" panose="020B0604020202020204" pitchFamily="34" charset="0"/>
                <a:cs typeface="Arial" panose="020B0604020202020204" pitchFamily="34" charset="0"/>
              </a:rPr>
              <a:t>.”</a:t>
            </a:r>
            <a:endParaRPr lang="es-CO" sz="2000" dirty="0">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3" y="2425148"/>
            <a:ext cx="3590999" cy="3157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5736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83453" y="635753"/>
            <a:ext cx="8059001"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3600" b="1" cap="all" dirty="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rPr>
              <a:t>II—EL ESPIRITU DEL CAPITALISMO</a:t>
            </a:r>
            <a:endParaRPr lang="es-ES" sz="3600" b="1" cap="all" spc="0" dirty="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endParaRPr>
          </a:p>
        </p:txBody>
      </p:sp>
      <p:sp>
        <p:nvSpPr>
          <p:cNvPr id="4" name="3 Rectángulo"/>
          <p:cNvSpPr/>
          <p:nvPr/>
        </p:nvSpPr>
        <p:spPr>
          <a:xfrm>
            <a:off x="1187624" y="2060848"/>
            <a:ext cx="5472608" cy="1323439"/>
          </a:xfrm>
          <a:prstGeom prst="rect">
            <a:avLst/>
          </a:prstGeom>
        </p:spPr>
        <p:txBody>
          <a:bodyPr wrap="square">
            <a:spAutoFit/>
          </a:bodyPr>
          <a:lstStyle/>
          <a:p>
            <a:pPr marL="285750" indent="-285750" algn="just">
              <a:buFont typeface="Arial" panose="020B0604020202020204" pitchFamily="34" charset="0"/>
              <a:buChar char="•"/>
            </a:pPr>
            <a:r>
              <a:rPr lang="es-CO" sz="2000" dirty="0">
                <a:latin typeface="Arial" panose="020B0604020202020204" pitchFamily="34" charset="0"/>
                <a:cs typeface="Arial" panose="020B0604020202020204" pitchFamily="34" charset="0"/>
              </a:rPr>
              <a:t>El autor, nos menciona algunos principios de los textos de Benjamín Franklin, donde nos enseña una “ética” determinada, de un nuevo estilo de vida.</a:t>
            </a:r>
          </a:p>
        </p:txBody>
      </p:sp>
      <p:sp>
        <p:nvSpPr>
          <p:cNvPr id="5" name="4 Rectángulo"/>
          <p:cNvSpPr/>
          <p:nvPr/>
        </p:nvSpPr>
        <p:spPr>
          <a:xfrm>
            <a:off x="3563888" y="3573015"/>
            <a:ext cx="4572000" cy="2246769"/>
          </a:xfrm>
          <a:prstGeom prst="rect">
            <a:avLst/>
          </a:prstGeom>
        </p:spPr>
        <p:txBody>
          <a:bodyPr>
            <a:spAutoFit/>
          </a:bodyPr>
          <a:lstStyle/>
          <a:p>
            <a:pPr marL="285750" indent="-285750">
              <a:buFont typeface="Arial" panose="020B0604020202020204" pitchFamily="34" charset="0"/>
              <a:buChar char="•"/>
            </a:pPr>
            <a:endParaRPr lang="es-CO" sz="2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sz="2000" dirty="0">
                <a:latin typeface="Arial" panose="020B0604020202020204" pitchFamily="34" charset="0"/>
                <a:cs typeface="Arial" panose="020B0604020202020204" pitchFamily="34" charset="0"/>
              </a:rPr>
              <a:t>El tradicionalismo fue uno de los primeros obstáculos que tuvo que afrontar el espíritu capitalista, ya que en este tradicionalismo se tiene una mentalidad de solo ganar lo necesario para la subsistencia.</a:t>
            </a:r>
          </a:p>
        </p:txBody>
      </p:sp>
    </p:spTree>
    <p:extLst>
      <p:ext uri="{BB962C8B-B14F-4D97-AF65-F5344CB8AC3E}">
        <p14:creationId xmlns:p14="http://schemas.microsoft.com/office/powerpoint/2010/main" val="3532408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536666"/>
            <a:ext cx="6858000" cy="1938992"/>
          </a:xfrm>
          <a:prstGeom prst="rect">
            <a:avLst/>
          </a:prstGeom>
        </p:spPr>
        <p:txBody>
          <a:bodyPr wrap="square">
            <a:spAutoFit/>
          </a:bodyPr>
          <a:lstStyle/>
          <a:p>
            <a:pPr algn="just"/>
            <a:endParaRPr lang="es-CO"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CO" sz="2000" dirty="0" smtClean="0">
                <a:latin typeface="Arial" panose="020B0604020202020204" pitchFamily="34" charset="0"/>
                <a:cs typeface="Arial" panose="020B0604020202020204" pitchFamily="34" charset="0"/>
              </a:rPr>
              <a:t>El </a:t>
            </a:r>
            <a:r>
              <a:rPr lang="es-CO" sz="2000" dirty="0">
                <a:latin typeface="Arial" panose="020B0604020202020204" pitchFamily="34" charset="0"/>
                <a:cs typeface="Arial" panose="020B0604020202020204" pitchFamily="34" charset="0"/>
              </a:rPr>
              <a:t>capitalismo es un seleccionador de sujetos, puesto que aquellos sujetos que no se adaptan al “espíritu capitalista”, van entrando al grupo del desempleo, es así que,  para no ser retirado de la vida social debe integrase a la vida capitalista</a:t>
            </a:r>
            <a:r>
              <a:rPr lang="es-CO" sz="2000" dirty="0" smtClean="0">
                <a:latin typeface="Arial" panose="020B0604020202020204" pitchFamily="34" charset="0"/>
                <a:cs typeface="Arial" panose="020B0604020202020204" pitchFamily="34" charset="0"/>
              </a:rPr>
              <a:t>.</a:t>
            </a:r>
            <a:endParaRPr lang="es-CO" sz="2000" dirty="0">
              <a:latin typeface="Arial" panose="020B0604020202020204" pitchFamily="34" charset="0"/>
              <a:cs typeface="Arial" panose="020B0604020202020204" pitchFamily="34" charset="0"/>
            </a:endParaRPr>
          </a:p>
        </p:txBody>
      </p:sp>
      <p:sp>
        <p:nvSpPr>
          <p:cNvPr id="3" name="2 Rectángulo"/>
          <p:cNvSpPr/>
          <p:nvPr/>
        </p:nvSpPr>
        <p:spPr>
          <a:xfrm>
            <a:off x="2483768" y="3261590"/>
            <a:ext cx="6300192" cy="1631216"/>
          </a:xfrm>
          <a:prstGeom prst="rect">
            <a:avLst/>
          </a:prstGeom>
        </p:spPr>
        <p:txBody>
          <a:bodyPr wrap="square">
            <a:spAutoFit/>
          </a:bodyPr>
          <a:lstStyle/>
          <a:p>
            <a:pPr marL="342900" indent="-342900" algn="just">
              <a:buFont typeface="Arial" panose="020B0604020202020204" pitchFamily="34" charset="0"/>
              <a:buChar char="•"/>
            </a:pPr>
            <a:r>
              <a:rPr lang="es-CO" sz="2000" dirty="0" smtClean="0">
                <a:latin typeface="Arial" panose="020B0604020202020204" pitchFamily="34" charset="0"/>
                <a:cs typeface="Arial" panose="020B0604020202020204" pitchFamily="34" charset="0"/>
              </a:rPr>
              <a:t>Exige </a:t>
            </a:r>
            <a:r>
              <a:rPr lang="es-CO" sz="2000" dirty="0">
                <a:latin typeface="Arial" panose="020B0604020202020204" pitchFamily="34" charset="0"/>
                <a:cs typeface="Arial" panose="020B0604020202020204" pitchFamily="34" charset="0"/>
              </a:rPr>
              <a:t>el trabajo como un fin, como una profesión, ya que para los sujetos, el negocio con su arduo trabajo se volverá algo indispensable para su vida, la única motivación de la vida es el adquirir más y más dinero</a:t>
            </a:r>
            <a:r>
              <a:rPr lang="es-CO" sz="2000" dirty="0" smtClean="0">
                <a:latin typeface="Arial" panose="020B0604020202020204" pitchFamily="34" charset="0"/>
                <a:cs typeface="Arial" panose="020B0604020202020204" pitchFamily="34" charset="0"/>
              </a:rPr>
              <a:t>.</a:t>
            </a:r>
            <a:endParaRPr lang="es-CO"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3841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73458" y="463487"/>
            <a:ext cx="3397084" cy="923330"/>
          </a:xfrm>
          <a:prstGeom prst="rect">
            <a:avLst/>
          </a:prstGeom>
          <a:noFill/>
        </p:spPr>
        <p:txBody>
          <a:bodyPr wrap="none" lIns="91440" tIns="45720" rIns="91440" bIns="45720">
            <a:spAutoFit/>
          </a:bodyPr>
          <a:lstStyle/>
          <a:p>
            <a:pPr algn="ctr"/>
            <a:r>
              <a:rPr lang="es-E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biografía</a:t>
            </a:r>
            <a:endPar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5098" y="1628800"/>
            <a:ext cx="51435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3419872" y="4941168"/>
            <a:ext cx="2787943" cy="1754326"/>
          </a:xfrm>
          <a:prstGeom prst="rect">
            <a:avLst/>
          </a:prstGeom>
          <a:noFill/>
        </p:spPr>
        <p:txBody>
          <a:bodyPr wrap="square" lIns="91440" tIns="45720" rIns="91440" bIns="45720">
            <a:spAutoFit/>
          </a:bodyPr>
          <a:lstStyle/>
          <a:p>
            <a:pPr algn="ctr"/>
            <a:r>
              <a:rPr lang="es-E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MAX WEBER</a:t>
            </a:r>
          </a:p>
          <a:p>
            <a:pPr algn="ctr"/>
            <a:r>
              <a:rPr lang="es-E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(1864-1920)</a:t>
            </a:r>
            <a:endParaRPr lang="es-E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es-E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658082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55095" y="620688"/>
            <a:ext cx="3887603" cy="70788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rPr>
              <a:t>BIBLIOGRAFIA</a:t>
            </a:r>
            <a:endParaRPr lang="es-ES" sz="4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endParaRPr>
          </a:p>
        </p:txBody>
      </p:sp>
      <p:sp>
        <p:nvSpPr>
          <p:cNvPr id="3" name="2 Rectángulo"/>
          <p:cNvSpPr/>
          <p:nvPr/>
        </p:nvSpPr>
        <p:spPr>
          <a:xfrm>
            <a:off x="655095" y="1772816"/>
            <a:ext cx="4572000" cy="923330"/>
          </a:xfrm>
          <a:prstGeom prst="rect">
            <a:avLst/>
          </a:prstGeom>
        </p:spPr>
        <p:txBody>
          <a:bodyPr>
            <a:spAutoFit/>
          </a:bodyPr>
          <a:lstStyle/>
          <a:p>
            <a:r>
              <a:rPr lang="es-CO" dirty="0"/>
              <a:t>E</a:t>
            </a:r>
            <a:r>
              <a:rPr lang="es-CO" dirty="0" smtClean="0"/>
              <a:t>ncontrado el día  7 de octubre. Disponible e: http</a:t>
            </a:r>
            <a:r>
              <a:rPr lang="es-CO" dirty="0" smtClean="0"/>
              <a:t>://www.biografiasyvidas.com/biografia/w/weber_max.htm</a:t>
            </a:r>
            <a:endParaRPr lang="es-CO" dirty="0"/>
          </a:p>
        </p:txBody>
      </p:sp>
    </p:spTree>
    <p:extLst>
      <p:ext uri="{BB962C8B-B14F-4D97-AF65-F5344CB8AC3E}">
        <p14:creationId xmlns:p14="http://schemas.microsoft.com/office/powerpoint/2010/main" val="3855843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620688"/>
            <a:ext cx="5886400" cy="3416320"/>
          </a:xfrm>
          <a:prstGeom prst="rect">
            <a:avLst/>
          </a:prstGeom>
        </p:spPr>
        <p:txBody>
          <a:bodyPr wrap="square">
            <a:spAutoFit/>
          </a:bodyPr>
          <a:lstStyle/>
          <a:p>
            <a:pPr marL="342900" indent="-342900" algn="just">
              <a:buFont typeface="Arial" panose="020B0604020202020204" pitchFamily="34" charset="0"/>
              <a:buChar char="•"/>
            </a:pPr>
            <a:r>
              <a:rPr lang="es-CO" sz="2400" dirty="0" smtClean="0">
                <a:latin typeface="Arial" panose="020B0604020202020204" pitchFamily="34" charset="0"/>
                <a:cs typeface="Arial" panose="020B0604020202020204" pitchFamily="34" charset="0"/>
              </a:rPr>
              <a:t>(Erfurt, Prusia, 1864 - Múnich, Baviera, 1920) Sociólogo alemán. Max Weber era hijo de un jurista y político destacado del Partido Liberal Nacional en la época de Bismarck. Estudió en las universidades de Heidelberg, Berlín y Gotinga, interesándose especialmente por el Derecho, la Historia y la Economía.</a:t>
            </a:r>
            <a:endParaRPr lang="es-CO" sz="24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861048"/>
            <a:ext cx="3141545" cy="2930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9393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404664"/>
            <a:ext cx="5742384" cy="3785652"/>
          </a:xfrm>
          <a:prstGeom prst="rect">
            <a:avLst/>
          </a:prstGeom>
        </p:spPr>
        <p:txBody>
          <a:bodyPr wrap="square">
            <a:spAutoFit/>
          </a:bodyPr>
          <a:lstStyle/>
          <a:p>
            <a:pPr marL="285750" indent="-285750" algn="just">
              <a:buFont typeface="Arial" panose="020B0604020202020204" pitchFamily="34" charset="0"/>
              <a:buChar char="•"/>
            </a:pPr>
            <a:r>
              <a:rPr lang="es-CO" sz="2000" dirty="0" smtClean="0">
                <a:latin typeface="Arial" panose="020B0604020202020204" pitchFamily="34" charset="0"/>
                <a:cs typeface="Arial" panose="020B0604020202020204" pitchFamily="34" charset="0"/>
              </a:rPr>
              <a:t>En 1909 fundó la Asociación Sociológica Alemana. Fue un gran renovador de las ciencias sociales en varios aspectos, incluyendo la metodología: a diferencia de los precursores de la sociología, Weber comprendió que el método de estas disciplinas no podía ser una mera imitación de los empleados por las ciencias físicas y naturales, dado que en los asuntos sociales intervienen individuos con conciencia, voluntad e intenciones que es preciso comprender.</a:t>
            </a:r>
            <a:endParaRPr lang="es-CO" sz="20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76637">
            <a:off x="6351582" y="4066401"/>
            <a:ext cx="2637539" cy="2667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4293096"/>
            <a:ext cx="2333313" cy="240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1362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404664"/>
            <a:ext cx="7440151" cy="4154984"/>
          </a:xfrm>
          <a:prstGeom prst="rect">
            <a:avLst/>
          </a:prstGeom>
        </p:spPr>
        <p:txBody>
          <a:bodyPr wrap="square">
            <a:spAutoFit/>
          </a:bodyPr>
          <a:lstStyle/>
          <a:p>
            <a:pPr algn="just"/>
            <a:r>
              <a:rPr lang="es-CO" sz="2400" dirty="0" smtClean="0">
                <a:latin typeface="Arial" panose="020B0604020202020204" pitchFamily="34" charset="0"/>
                <a:cs typeface="Arial" panose="020B0604020202020204" pitchFamily="34" charset="0"/>
              </a:rPr>
              <a:t>El primer fruto de la aplicación de este método fue la obra de Weber sobre </a:t>
            </a:r>
            <a:r>
              <a:rPr lang="es-CO" sz="2400" dirty="0" smtClean="0">
                <a:solidFill>
                  <a:schemeClr val="accent4">
                    <a:lumMod val="75000"/>
                  </a:schemeClr>
                </a:solidFill>
                <a:latin typeface="Arial" panose="020B0604020202020204" pitchFamily="34" charset="0"/>
                <a:cs typeface="Arial" panose="020B0604020202020204" pitchFamily="34" charset="0"/>
              </a:rPr>
              <a:t>La ética protestante y el espíritu del capitalismo (1905)</a:t>
            </a:r>
            <a:r>
              <a:rPr lang="es-CO" sz="2400" dirty="0" smtClean="0">
                <a:latin typeface="Arial" panose="020B0604020202020204" pitchFamily="34" charset="0"/>
                <a:cs typeface="Arial" panose="020B0604020202020204" pitchFamily="34" charset="0"/>
              </a:rPr>
              <a:t>; trabajando sobre los tipos ideales del «burgués», la «ética protestante» y el «capitalismo industrial», estudió la moral que proponían algunas sectas calvinistas de los siglos XVI y XVII para mostrar que la reforma protestante habría creado en algunos países occidentales una cultura social más favorable al desarrollo económico capitalista que la predominante en los países católicos.</a:t>
            </a:r>
            <a:endParaRPr lang="es-CO" sz="240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61709">
            <a:off x="69578" y="5085184"/>
            <a:ext cx="2104002" cy="177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4151750"/>
            <a:ext cx="2376264" cy="2727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0443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419872" y="404664"/>
            <a:ext cx="5256584" cy="1323439"/>
          </a:xfrm>
          <a:prstGeom prst="rect">
            <a:avLst/>
          </a:prstGeom>
        </p:spPr>
        <p:txBody>
          <a:bodyPr wrap="square">
            <a:spAutoFit/>
          </a:bodyPr>
          <a:lstStyle/>
          <a:p>
            <a:pPr marL="285750" indent="-285750" algn="just">
              <a:buFont typeface="Arial" panose="020B0604020202020204" pitchFamily="34" charset="0"/>
              <a:buChar char="•"/>
            </a:pPr>
            <a:r>
              <a:rPr lang="es-CO" sz="2000" dirty="0" smtClean="0">
                <a:latin typeface="Arial" panose="020B0604020202020204" pitchFamily="34" charset="0"/>
                <a:cs typeface="Arial" panose="020B0604020202020204" pitchFamily="34" charset="0"/>
              </a:rPr>
              <a:t>Weber se esforzó por comprender las interrelaciones de todos los factores que confluyen en la construcción de una estructura social</a:t>
            </a:r>
            <a:r>
              <a:rPr lang="es-CO" dirty="0">
                <a:latin typeface="Arial" panose="020B0604020202020204" pitchFamily="34" charset="0"/>
                <a:cs typeface="Arial" panose="020B0604020202020204" pitchFamily="34" charset="0"/>
              </a:rPr>
              <a:t>.</a:t>
            </a:r>
          </a:p>
        </p:txBody>
      </p:sp>
      <p:sp>
        <p:nvSpPr>
          <p:cNvPr id="3" name="2 Rectángulo"/>
          <p:cNvSpPr/>
          <p:nvPr/>
        </p:nvSpPr>
        <p:spPr>
          <a:xfrm>
            <a:off x="395536" y="2636912"/>
            <a:ext cx="5184576" cy="1631216"/>
          </a:xfrm>
          <a:prstGeom prst="rect">
            <a:avLst/>
          </a:prstGeom>
        </p:spPr>
        <p:txBody>
          <a:bodyPr wrap="square">
            <a:spAutoFit/>
          </a:bodyPr>
          <a:lstStyle/>
          <a:p>
            <a:pPr marL="285750" indent="-285750" algn="just">
              <a:buFont typeface="Arial" panose="020B0604020202020204" pitchFamily="34" charset="0"/>
              <a:buChar char="•"/>
            </a:pPr>
            <a:r>
              <a:rPr lang="es-CO" sz="2000" dirty="0">
                <a:latin typeface="Arial" panose="020B0604020202020204" pitchFamily="34" charset="0"/>
                <a:cs typeface="Arial" panose="020B0604020202020204" pitchFamily="34" charset="0"/>
              </a:rPr>
              <a:t>R</a:t>
            </a:r>
            <a:r>
              <a:rPr lang="es-CO" sz="2000" dirty="0" smtClean="0">
                <a:latin typeface="Arial" panose="020B0604020202020204" pitchFamily="34" charset="0"/>
                <a:cs typeface="Arial" panose="020B0604020202020204" pitchFamily="34" charset="0"/>
              </a:rPr>
              <a:t>eivindicó </a:t>
            </a:r>
            <a:r>
              <a:rPr lang="es-CO" sz="2000" dirty="0" smtClean="0">
                <a:latin typeface="Arial" panose="020B0604020202020204" pitchFamily="34" charset="0"/>
                <a:cs typeface="Arial" panose="020B0604020202020204" pitchFamily="34" charset="0"/>
              </a:rPr>
              <a:t>la importancia de los elementos culturales y las mentalidades colectivas en la evolución histórica, rechazando la exclusiva determinación económica defendida por Marx y Engels. </a:t>
            </a:r>
            <a:endParaRPr lang="es-CO" sz="20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7156" y="4271374"/>
            <a:ext cx="4836844" cy="2418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665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75656" y="903880"/>
            <a:ext cx="5616624" cy="3046988"/>
          </a:xfrm>
          <a:prstGeom prst="rect">
            <a:avLst/>
          </a:prstGeom>
        </p:spPr>
        <p:txBody>
          <a:bodyPr wrap="square">
            <a:spAutoFit/>
          </a:bodyPr>
          <a:lstStyle/>
          <a:p>
            <a:pPr algn="just"/>
            <a:r>
              <a:rPr lang="es-CO" sz="2400" dirty="0" smtClean="0">
                <a:latin typeface="Arial" panose="020B0604020202020204" pitchFamily="34" charset="0"/>
                <a:cs typeface="Arial" panose="020B0604020202020204" pitchFamily="34" charset="0"/>
              </a:rPr>
              <a:t>“Frente </a:t>
            </a:r>
            <a:r>
              <a:rPr lang="es-CO" sz="2400" dirty="0">
                <a:latin typeface="Arial" panose="020B0604020202020204" pitchFamily="34" charset="0"/>
                <a:cs typeface="Arial" panose="020B0604020202020204" pitchFamily="34" charset="0"/>
              </a:rPr>
              <a:t>a la prioridad de la lucha de clases como motor de la historia en el pensamiento marxista, Weber prestó más atención a la racionalización como clave del desarrollo de la civilización occidental: un proceso guiado por la racionalidad instrumental plasmada en la burocracia</a:t>
            </a:r>
            <a:r>
              <a:rPr lang="es-CO" sz="2400" dirty="0" smtClean="0">
                <a:latin typeface="Arial" panose="020B0604020202020204" pitchFamily="34" charset="0"/>
                <a:cs typeface="Arial" panose="020B0604020202020204" pitchFamily="34" charset="0"/>
              </a:rPr>
              <a:t>.”</a:t>
            </a:r>
            <a:endParaRPr lang="es-CO" sz="2400" dirty="0">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50703">
            <a:off x="603157" y="4261443"/>
            <a:ext cx="3114750" cy="2258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23652">
            <a:off x="3693485" y="4191845"/>
            <a:ext cx="3592571" cy="2417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6024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01350" y="476672"/>
            <a:ext cx="7776864" cy="3785652"/>
          </a:xfrm>
          <a:prstGeom prst="rect">
            <a:avLst/>
          </a:prstGeom>
        </p:spPr>
        <p:txBody>
          <a:bodyPr wrap="square">
            <a:spAutoFit/>
          </a:bodyPr>
          <a:lstStyle/>
          <a:p>
            <a:pPr algn="just"/>
            <a:r>
              <a:rPr lang="es-CO" sz="2400" dirty="0" smtClean="0">
                <a:latin typeface="Arial" panose="020B0604020202020204" pitchFamily="34" charset="0"/>
                <a:cs typeface="Arial" panose="020B0604020202020204" pitchFamily="34" charset="0"/>
              </a:rPr>
              <a:t>políticamente, Weber fue un liberal democrático y reformista, que contribuyó a fundar el Partido Demócrata Alemán. Criticó los objetivos expansionistas de su país durante la Primera Guerra Mundial (1914-18). Y después de la derrota adquirió influencia política como miembro del comité de expertos que acudió en representación del gobierno alemán a la Conferencia de Paz de París (1918) y como colaborador de Hugo </a:t>
            </a:r>
            <a:r>
              <a:rPr lang="es-CO" sz="2400" dirty="0" err="1" smtClean="0">
                <a:latin typeface="Arial" panose="020B0604020202020204" pitchFamily="34" charset="0"/>
                <a:cs typeface="Arial" panose="020B0604020202020204" pitchFamily="34" charset="0"/>
              </a:rPr>
              <a:t>Preuss</a:t>
            </a:r>
            <a:r>
              <a:rPr lang="es-CO" sz="2400" dirty="0" smtClean="0">
                <a:latin typeface="Arial" panose="020B0604020202020204" pitchFamily="34" charset="0"/>
                <a:cs typeface="Arial" panose="020B0604020202020204" pitchFamily="34" charset="0"/>
              </a:rPr>
              <a:t> en la redacción de la Constitución republicana de Weimar (1919).</a:t>
            </a:r>
            <a:endParaRPr lang="es-CO" sz="24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141" y="4437112"/>
            <a:ext cx="3438602" cy="2020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7023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2007707"/>
            <a:ext cx="7377474" cy="4093428"/>
          </a:xfrm>
          <a:prstGeom prst="rect">
            <a:avLst/>
          </a:prstGeom>
        </p:spPr>
        <p:txBody>
          <a:bodyPr wrap="square">
            <a:spAutoFit/>
          </a:bodyPr>
          <a:lstStyle/>
          <a:p>
            <a:pPr algn="just"/>
            <a:r>
              <a:rPr lang="es-CO" sz="2000" dirty="0">
                <a:latin typeface="Arial" panose="020B0604020202020204" pitchFamily="34" charset="0"/>
                <a:cs typeface="Arial" panose="020B0604020202020204" pitchFamily="34" charset="0"/>
              </a:rPr>
              <a:t>Es una obra clásica del siglo XX, weber la escribió después de la crisis en la que estuvo sumido después de la muerte de su padre, esto llevo a que interpretara este libro como una catarsis, mediante la cual weber había vehiculizado pate de su complejo mundo emocional desgarrado hacia lealtades hacia el padre y la madre , también es una obre que forjo elementos especiales de su metodología y se inclinó de modo definitivo por la investigación sociológica y por la religión como tema de su interés.</a:t>
            </a:r>
          </a:p>
          <a:p>
            <a:pPr algn="just"/>
            <a:endParaRPr lang="es-CO" sz="2000" dirty="0">
              <a:latin typeface="Arial" panose="020B0604020202020204" pitchFamily="34" charset="0"/>
              <a:cs typeface="Arial" panose="020B0604020202020204" pitchFamily="34" charset="0"/>
            </a:endParaRPr>
          </a:p>
          <a:p>
            <a:pPr algn="just"/>
            <a:r>
              <a:rPr lang="es-CO" sz="2000" dirty="0">
                <a:latin typeface="Arial" panose="020B0604020202020204" pitchFamily="34" charset="0"/>
                <a:cs typeface="Arial" panose="020B0604020202020204" pitchFamily="34" charset="0"/>
              </a:rPr>
              <a:t>En este libro expone la </a:t>
            </a:r>
            <a:r>
              <a:rPr lang="es-CO" sz="2000" dirty="0" smtClean="0">
                <a:latin typeface="Arial" panose="020B0604020202020204" pitchFamily="34" charset="0"/>
                <a:cs typeface="Arial" panose="020B0604020202020204" pitchFamily="34" charset="0"/>
              </a:rPr>
              <a:t>fuerte </a:t>
            </a:r>
            <a:r>
              <a:rPr lang="es-CO" sz="2000" dirty="0">
                <a:latin typeface="Arial" panose="020B0604020202020204" pitchFamily="34" charset="0"/>
                <a:cs typeface="Arial" panose="020B0604020202020204" pitchFamily="34" charset="0"/>
              </a:rPr>
              <a:t>relación entre el capitalismo europeo y la presencia de formas religiosas ascéticas representadas por el calvinismo  y el puritanismo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624" y="116632"/>
            <a:ext cx="11449050"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51762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TotalTime>
  <Words>1276</Words>
  <Application>Microsoft Office PowerPoint</Application>
  <PresentationFormat>Presentación en pantalla (4:3)</PresentationFormat>
  <Paragraphs>59</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dc:creator>
  <cp:lastModifiedBy>ALEJA</cp:lastModifiedBy>
  <cp:revision>29</cp:revision>
  <dcterms:created xsi:type="dcterms:W3CDTF">2014-10-18T17:38:27Z</dcterms:created>
  <dcterms:modified xsi:type="dcterms:W3CDTF">2014-10-21T13:43:37Z</dcterms:modified>
</cp:coreProperties>
</file>