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7595D"/>
    <a:srgbClr val="FF2D2D"/>
    <a:srgbClr val="00FF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8BC4F0-27A7-43B4-80F6-FD29836BF523}" type="datetimeFigureOut">
              <a:rPr lang="es-CO" smtClean="0"/>
              <a:t>13/10/2014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304965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334379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335202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6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30392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78BC4F0-27A7-43B4-80F6-FD29836BF523}" type="datetimeFigureOut">
              <a:rPr lang="es-CO" smtClean="0"/>
              <a:t>13/10/2014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1628118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78BC4F0-27A7-43B4-80F6-FD29836BF523}" type="datetimeFigureOut">
              <a:rPr lang="es-CO" smtClean="0"/>
              <a:t>13/10/2014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132177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8BC4F0-27A7-43B4-80F6-FD29836BF523}" type="datetimeFigureOut">
              <a:rPr lang="es-CO" smtClean="0"/>
              <a:t>13/10/2014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1498812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8BC4F0-27A7-43B4-80F6-FD29836BF523}" type="datetimeFigureOut">
              <a:rPr lang="es-CO" smtClean="0"/>
              <a:t>13/10/2014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143120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8BC4F0-27A7-43B4-80F6-FD29836BF523}" type="datetimeFigureOut">
              <a:rPr lang="es-CO" smtClean="0"/>
              <a:t>13/10/2014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223929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8BC4F0-27A7-43B4-80F6-FD29836BF523}" type="datetimeFigureOut">
              <a:rPr lang="es-CO" smtClean="0"/>
              <a:t>13/10/2014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69586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390075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8BC4F0-27A7-43B4-80F6-FD29836BF523}" type="datetimeFigureOut">
              <a:rPr lang="es-CO" smtClean="0"/>
              <a:t>13/10/2014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269476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8BC4F0-27A7-43B4-80F6-FD29836BF523}" type="datetimeFigureOut">
              <a:rPr lang="es-CO" smtClean="0"/>
              <a:t>13/10/2014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209079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BC4F0-27A7-43B4-80F6-FD29836BF523}" type="datetimeFigureOut">
              <a:rPr lang="es-CO" smtClean="0"/>
              <a:t>13/10/2014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211581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325193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BC4F0-27A7-43B4-80F6-FD29836BF523}" type="datetimeFigureOut">
              <a:rPr lang="es-CO" smtClean="0"/>
              <a:t>13/10/2014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26683D-A086-4554-944C-40369AE9D67C}" type="slidenum">
              <a:rPr lang="es-CO" smtClean="0"/>
              <a:t>‹Nº›</a:t>
            </a:fld>
            <a:endParaRPr lang="es-CO"/>
          </a:p>
        </p:txBody>
      </p:sp>
    </p:spTree>
    <p:extLst>
      <p:ext uri="{BB962C8B-B14F-4D97-AF65-F5344CB8AC3E}">
        <p14:creationId xmlns:p14="http://schemas.microsoft.com/office/powerpoint/2010/main" val="105982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78BC4F0-27A7-43B4-80F6-FD29836BF523}" type="datetimeFigureOut">
              <a:rPr lang="es-CO" smtClean="0"/>
              <a:t>13/10/2014</a:t>
            </a:fld>
            <a:endParaRPr lang="es-CO"/>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CO"/>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526683D-A086-4554-944C-40369AE9D67C}" type="slidenum">
              <a:rPr lang="es-CO" smtClean="0"/>
              <a:t>‹Nº›</a:t>
            </a:fld>
            <a:endParaRPr lang="es-CO"/>
          </a:p>
        </p:txBody>
      </p:sp>
    </p:spTree>
    <p:extLst>
      <p:ext uri="{BB962C8B-B14F-4D97-AF65-F5344CB8AC3E}">
        <p14:creationId xmlns:p14="http://schemas.microsoft.com/office/powerpoint/2010/main" val="33299429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32000" b="-32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0"/>
            <a:ext cx="7772400" cy="1872207"/>
          </a:xfrm>
        </p:spPr>
        <p:txBody>
          <a:bodyPr>
            <a:normAutofit/>
          </a:bodyPr>
          <a:lstStyle/>
          <a:p>
            <a:r>
              <a:rPr lang="es-CO" sz="5400" b="1" dirty="0" smtClean="0">
                <a:solidFill>
                  <a:schemeClr val="bg1"/>
                </a:solidFill>
                <a:effectLst/>
                <a:latin typeface="Arial" panose="020B0604020202020204" pitchFamily="34" charset="0"/>
                <a:cs typeface="Arial" panose="020B0604020202020204" pitchFamily="34" charset="0"/>
              </a:rPr>
              <a:t>EL SUICIDIO </a:t>
            </a:r>
            <a:endParaRPr lang="es-CO" sz="5400" b="1" dirty="0">
              <a:solidFill>
                <a:schemeClr val="bg1"/>
              </a:solidFill>
              <a:effectLst/>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371600" y="2708920"/>
            <a:ext cx="6400800" cy="3240360"/>
          </a:xfrm>
        </p:spPr>
        <p:txBody>
          <a:bodyPr>
            <a:normAutofit fontScale="62500" lnSpcReduction="20000"/>
          </a:bodyPr>
          <a:lstStyle/>
          <a:p>
            <a:r>
              <a:rPr lang="es-CO" sz="4600" b="1" dirty="0" smtClean="0">
                <a:solidFill>
                  <a:schemeClr val="bg1"/>
                </a:solidFill>
                <a:effectLst/>
                <a:latin typeface="Arial" panose="020B0604020202020204" pitchFamily="34" charset="0"/>
                <a:cs typeface="Arial" panose="020B0604020202020204" pitchFamily="34" charset="0"/>
              </a:rPr>
              <a:t>EMILE DURKHEIM </a:t>
            </a:r>
          </a:p>
          <a:p>
            <a:endParaRPr lang="es-CO" sz="4600" b="1" dirty="0">
              <a:solidFill>
                <a:schemeClr val="bg1"/>
              </a:solidFill>
              <a:effectLst/>
              <a:latin typeface="Arial" panose="020B0604020202020204" pitchFamily="34" charset="0"/>
              <a:cs typeface="Arial" panose="020B0604020202020204" pitchFamily="34" charset="0"/>
            </a:endParaRPr>
          </a:p>
          <a:p>
            <a:endParaRPr lang="es-CO" sz="4600" b="1" dirty="0" smtClean="0">
              <a:solidFill>
                <a:schemeClr val="bg1"/>
              </a:solidFill>
              <a:effectLst/>
              <a:latin typeface="Arial" panose="020B0604020202020204" pitchFamily="34" charset="0"/>
              <a:cs typeface="Arial" panose="020B0604020202020204" pitchFamily="34" charset="0"/>
            </a:endParaRPr>
          </a:p>
          <a:p>
            <a:r>
              <a:rPr lang="es-CO" sz="4600" b="1" dirty="0" smtClean="0">
                <a:solidFill>
                  <a:schemeClr val="bg1"/>
                </a:solidFill>
                <a:effectLst/>
                <a:latin typeface="Arial" panose="020B0604020202020204" pitchFamily="34" charset="0"/>
                <a:cs typeface="Arial" panose="020B0604020202020204" pitchFamily="34" charset="0"/>
              </a:rPr>
              <a:t>Edward </a:t>
            </a:r>
            <a:r>
              <a:rPr lang="es-CO" sz="4600" b="1" dirty="0">
                <a:solidFill>
                  <a:schemeClr val="bg1"/>
                </a:solidFill>
                <a:effectLst/>
                <a:latin typeface="Arial" panose="020B0604020202020204" pitchFamily="34" charset="0"/>
                <a:cs typeface="Arial" panose="020B0604020202020204" pitchFamily="34" charset="0"/>
              </a:rPr>
              <a:t>Mateo Agudelo R</a:t>
            </a:r>
            <a:r>
              <a:rPr lang="es-CO" sz="4600" dirty="0">
                <a:solidFill>
                  <a:schemeClr val="bg1"/>
                </a:solidFill>
                <a:effectLst/>
                <a:latin typeface="Arial" panose="020B0604020202020204" pitchFamily="34" charset="0"/>
                <a:cs typeface="Arial" panose="020B0604020202020204" pitchFamily="34" charset="0"/>
              </a:rPr>
              <a:t>.</a:t>
            </a:r>
          </a:p>
          <a:p>
            <a:r>
              <a:rPr lang="es-CO" sz="4600" b="1" dirty="0">
                <a:solidFill>
                  <a:schemeClr val="bg1"/>
                </a:solidFill>
                <a:effectLst/>
                <a:latin typeface="Arial" panose="020B0604020202020204" pitchFamily="34" charset="0"/>
                <a:cs typeface="Arial" panose="020B0604020202020204" pitchFamily="34" charset="0"/>
              </a:rPr>
              <a:t>Jeniffer Barrero G.</a:t>
            </a:r>
          </a:p>
          <a:p>
            <a:r>
              <a:rPr lang="es-CO" sz="4600" b="1" dirty="0" smtClean="0">
                <a:solidFill>
                  <a:schemeClr val="bg1"/>
                </a:solidFill>
                <a:effectLst/>
                <a:latin typeface="Arial" panose="020B0604020202020204" pitchFamily="34" charset="0"/>
                <a:cs typeface="Arial" panose="020B0604020202020204" pitchFamily="34" charset="0"/>
              </a:rPr>
              <a:t>Lina María Florez E.</a:t>
            </a:r>
          </a:p>
          <a:p>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34000" r="-3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8229600" cy="1008112"/>
          </a:xfrm>
        </p:spPr>
        <p:txBody>
          <a:bodyPr>
            <a:normAutofit fontScale="90000"/>
          </a:bodyPr>
          <a:lstStyle/>
          <a:p>
            <a:r>
              <a:rPr lang="es-CO" dirty="0" smtClean="0">
                <a:solidFill>
                  <a:schemeClr val="bg1"/>
                </a:solidFill>
                <a:effectLst/>
                <a:latin typeface="Arial" panose="020B0604020202020204" pitchFamily="34" charset="0"/>
                <a:cs typeface="Arial" panose="020B0604020202020204" pitchFamily="34" charset="0"/>
              </a:rPr>
              <a:t>CAPITULO II EL SUICIDIO  Y LOS ESTADIOS PSICOLOGICOS NORMALES(RAZA-HERENCIA)</a:t>
            </a:r>
            <a:endParaRPr lang="es-CO" dirty="0">
              <a:solidFill>
                <a:schemeClr val="bg1"/>
              </a:solidFill>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2780928"/>
            <a:ext cx="8229600" cy="3345235"/>
          </a:xfrm>
        </p:spPr>
        <p:txBody>
          <a:bodyPr>
            <a:normAutofit/>
          </a:bodyPr>
          <a:lstStyle/>
          <a:p>
            <a:pPr>
              <a:buClrTx/>
            </a:pPr>
            <a:r>
              <a:rPr lang="es-CO" sz="2400" dirty="0" smtClean="0">
                <a:solidFill>
                  <a:schemeClr val="bg1"/>
                </a:solidFill>
                <a:effectLst/>
                <a:latin typeface="Arial" panose="020B0604020202020204" pitchFamily="34" charset="0"/>
                <a:cs typeface="Arial" panose="020B0604020202020204" pitchFamily="34" charset="0"/>
              </a:rPr>
              <a:t>RAZA: es un agregado de individuos que presentan rasgos comunes que son transmitidos por la herencia pero no debe confundirse con la nacionalidad.</a:t>
            </a:r>
          </a:p>
          <a:p>
            <a:pPr>
              <a:buClrTx/>
            </a:pPr>
            <a:r>
              <a:rPr lang="es-CO" sz="2400" dirty="0" smtClean="0">
                <a:solidFill>
                  <a:schemeClr val="bg1"/>
                </a:solidFill>
                <a:effectLst/>
                <a:latin typeface="Arial" panose="020B0604020202020204" pitchFamily="34" charset="0"/>
                <a:cs typeface="Arial" panose="020B0604020202020204" pitchFamily="34" charset="0"/>
              </a:rPr>
              <a:t>HERENCIA: Se toma como todo lo que se transmite de generación.</a:t>
            </a:r>
            <a:endParaRPr lang="es-CO" sz="24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18000" r="-18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ClrTx/>
            </a:pPr>
            <a:r>
              <a:rPr lang="es-CO" sz="2400" dirty="0" smtClean="0">
                <a:solidFill>
                  <a:schemeClr val="bg1"/>
                </a:solidFill>
                <a:effectLst/>
                <a:latin typeface="Arial" panose="020B0604020202020204" pitchFamily="34" charset="0"/>
                <a:cs typeface="Arial" panose="020B0604020202020204" pitchFamily="34" charset="0"/>
              </a:rPr>
              <a:t>Primeramente Durkheim se plantea un paradigma ¿ existe algún dato o investigación donde se pueda ver un paralelo entre las tazas de suicidio y la raza?</a:t>
            </a:r>
          </a:p>
          <a:p>
            <a:pPr>
              <a:buClrTx/>
            </a:pPr>
            <a:endParaRPr lang="es-CO" sz="2400" dirty="0">
              <a:solidFill>
                <a:schemeClr val="bg1"/>
              </a:solidFill>
              <a:effectLst/>
              <a:latin typeface="Arial" panose="020B0604020202020204" pitchFamily="34" charset="0"/>
              <a:cs typeface="Arial" panose="020B0604020202020204" pitchFamily="34" charset="0"/>
            </a:endParaRPr>
          </a:p>
          <a:p>
            <a:pPr>
              <a:buClrTx/>
            </a:pPr>
            <a:r>
              <a:rPr lang="es-CO" sz="2400" dirty="0" smtClean="0">
                <a:solidFill>
                  <a:schemeClr val="bg1"/>
                </a:solidFill>
                <a:effectLst/>
                <a:latin typeface="Arial" panose="020B0604020202020204" pitchFamily="34" charset="0"/>
                <a:cs typeface="Arial" panose="020B0604020202020204" pitchFamily="34" charset="0"/>
              </a:rPr>
              <a:t>Los hechos concurren a demostrar que si en  X país se suicidan más que en los otros pueblos, la causa no hay que buscarla en la sangre que corre por sus venas, si no en la  civilización en cuyo seno han sido educados. </a:t>
            </a:r>
          </a:p>
          <a:p>
            <a:endParaRPr lang="es-CO" dirty="0"/>
          </a:p>
          <a:p>
            <a:pPr>
              <a:buNone/>
            </a:pPr>
            <a:endParaRPr lang="es-CO" dirty="0"/>
          </a:p>
          <a:p>
            <a:endParaRPr lang="es-CO" dirty="0" smtClean="0"/>
          </a:p>
          <a:p>
            <a:pPr>
              <a:buNone/>
            </a:pPr>
            <a:endParaRPr lang="es-CO" dirty="0"/>
          </a:p>
          <a:p>
            <a:pPr>
              <a:buNone/>
            </a:pPr>
            <a:endParaRPr lang="es-C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41000" r="-4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bg1"/>
                </a:solidFill>
                <a:effectLst/>
                <a:latin typeface="Arial" panose="020B0604020202020204" pitchFamily="34" charset="0"/>
                <a:cs typeface="Arial" panose="020B0604020202020204" pitchFamily="34" charset="0"/>
              </a:rPr>
              <a:t>TIPOS DE SUICIDIO</a:t>
            </a:r>
            <a:r>
              <a:rPr lang="es-CO" dirty="0" smtClean="0"/>
              <a:t/>
            </a:r>
            <a:br>
              <a:rPr lang="es-CO" dirty="0" smtClean="0"/>
            </a:br>
            <a:endParaRPr lang="es-CO" dirty="0"/>
          </a:p>
        </p:txBody>
      </p:sp>
      <p:sp>
        <p:nvSpPr>
          <p:cNvPr id="3" name="2 Marcador de contenido"/>
          <p:cNvSpPr>
            <a:spLocks noGrp="1"/>
          </p:cNvSpPr>
          <p:nvPr>
            <p:ph idx="1"/>
          </p:nvPr>
        </p:nvSpPr>
        <p:spPr/>
        <p:txBody>
          <a:bodyPr/>
          <a:lstStyle/>
          <a:p>
            <a:pPr>
              <a:buClrTx/>
            </a:pPr>
            <a:r>
              <a:rPr lang="es-CO" sz="2400" b="1" dirty="0" smtClean="0">
                <a:solidFill>
                  <a:schemeClr val="bg1"/>
                </a:solidFill>
                <a:effectLst/>
                <a:latin typeface="Arial" panose="020B0604020202020204" pitchFamily="34" charset="0"/>
                <a:cs typeface="Arial" panose="020B0604020202020204" pitchFamily="34" charset="0"/>
              </a:rPr>
              <a:t>EGOISTA: Tiene lugar cuando los vínculos sociales son demasiados débiles para comprometer al suicida con su propia vida.</a:t>
            </a:r>
            <a:r>
              <a:rPr lang="es-CO" sz="2400" b="1" dirty="0">
                <a:solidFill>
                  <a:schemeClr val="bg1"/>
                </a:solidFill>
                <a:effectLst/>
                <a:latin typeface="Arial" panose="020B0604020202020204" pitchFamily="34" charset="0"/>
                <a:cs typeface="Arial" panose="020B0604020202020204" pitchFamily="34" charset="0"/>
              </a:rPr>
              <a:t> </a:t>
            </a:r>
            <a:r>
              <a:rPr lang="es-CO" sz="2400" b="1" dirty="0" smtClean="0">
                <a:solidFill>
                  <a:schemeClr val="bg1"/>
                </a:solidFill>
                <a:effectLst/>
                <a:latin typeface="Arial" panose="020B0604020202020204" pitchFamily="34" charset="0"/>
                <a:cs typeface="Arial" panose="020B0604020202020204" pitchFamily="34" charset="0"/>
              </a:rPr>
              <a:t>En  ausencia de a presión  la coerción de la sociedad el suicidio queda libre para llevar a caso su voluntad de suicidarse.</a:t>
            </a:r>
          </a:p>
          <a:p>
            <a:endParaRPr lang="es-CO" b="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9000" b="-3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492896"/>
            <a:ext cx="8229600" cy="4785396"/>
          </a:xfrm>
        </p:spPr>
        <p:txBody>
          <a:bodyPr>
            <a:normAutofit/>
          </a:bodyPr>
          <a:lstStyle/>
          <a:p>
            <a:pPr>
              <a:buClrTx/>
            </a:pPr>
            <a:r>
              <a:rPr lang="es-ES" sz="2400" dirty="0" smtClean="0">
                <a:solidFill>
                  <a:schemeClr val="bg1"/>
                </a:solidFill>
                <a:effectLst/>
                <a:latin typeface="Arial" panose="020B0604020202020204" pitchFamily="34" charset="0"/>
                <a:cs typeface="Arial" panose="020B0604020202020204" pitchFamily="34" charset="0"/>
              </a:rPr>
              <a:t>ALTRUISTA: Es el causado por una baja importancia de yo, el individuo se da acuerdo con imperativos sociales y ni siquiera piensa en revindicar su derecho a la vida. Se sacrifica a un imperativo social interiorizando y obedeciendo las ordenes del grupo hasta el extremo de ahocar en si mismo el instinto de conservación. "pertenecen a grupos muy integrados» </a:t>
            </a:r>
            <a:endParaRPr lang="es-CO" sz="2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983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r="-1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472744"/>
            <a:ext cx="8229600" cy="3653419"/>
          </a:xfrm>
        </p:spPr>
        <p:txBody>
          <a:bodyPr>
            <a:normAutofit/>
          </a:bodyPr>
          <a:lstStyle/>
          <a:p>
            <a:pPr>
              <a:buClrTx/>
            </a:pPr>
            <a:r>
              <a:rPr lang="es-ES" sz="2800" dirty="0" smtClean="0">
                <a:solidFill>
                  <a:schemeClr val="bg1"/>
                </a:solidFill>
                <a:effectLst/>
                <a:latin typeface="Arial" panose="020B0604020202020204" pitchFamily="34" charset="0"/>
                <a:cs typeface="Arial" panose="020B0604020202020204" pitchFamily="34" charset="0"/>
              </a:rPr>
              <a:t>ANÓMICO: Es el que se da en la sociedades cuyas instituciones y cuyos lazos  de convivencia se hallan en situaciones de desintegración o de anomia. </a:t>
            </a:r>
            <a:endParaRPr lang="es-CO" sz="28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25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708919"/>
            <a:ext cx="8229600" cy="3417243"/>
          </a:xfrm>
        </p:spPr>
        <p:txBody>
          <a:bodyPr>
            <a:normAutofit/>
          </a:bodyPr>
          <a:lstStyle/>
          <a:p>
            <a:pPr>
              <a:buClrTx/>
            </a:pPr>
            <a:r>
              <a:rPr lang="es-ES" sz="2800" dirty="0" smtClean="0">
                <a:solidFill>
                  <a:schemeClr val="bg1"/>
                </a:solidFill>
                <a:effectLst/>
                <a:latin typeface="Arial" panose="020B0604020202020204" pitchFamily="34" charset="0"/>
                <a:cs typeface="Arial" panose="020B0604020202020204" pitchFamily="34" charset="0"/>
              </a:rPr>
              <a:t>FATALISTA:  Se produce allí donde las reglas a las que están sometidos los individuos son demasiado férreas. </a:t>
            </a:r>
            <a:endParaRPr lang="es-CO" sz="28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79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7000" r="-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36912"/>
            <a:ext cx="8229600" cy="1143000"/>
          </a:xfrm>
        </p:spPr>
        <p:txBody>
          <a:bodyPr>
            <a:noAutofit/>
          </a:bodyPr>
          <a:lstStyle/>
          <a:p>
            <a:r>
              <a:rPr lang="es-CO" sz="13800" dirty="0" smtClean="0">
                <a:solidFill>
                  <a:schemeClr val="bg1"/>
                </a:solidFill>
                <a:effectLst/>
                <a:latin typeface="Arial" panose="020B0604020202020204" pitchFamily="34" charset="0"/>
                <a:cs typeface="Arial" panose="020B0604020202020204" pitchFamily="34" charset="0"/>
              </a:rPr>
              <a:t>GRACIAS</a:t>
            </a:r>
            <a:endParaRPr lang="es-CO" sz="138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82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bg1"/>
                </a:solidFill>
                <a:effectLst/>
                <a:latin typeface="Arial" panose="020B0604020202020204" pitchFamily="34" charset="0"/>
                <a:cs typeface="Arial" panose="020B0604020202020204" pitchFamily="34" charset="0"/>
              </a:rPr>
              <a:t>EMILE DURKHEIM </a:t>
            </a:r>
            <a:endParaRPr lang="es-CO" dirty="0">
              <a:solidFill>
                <a:schemeClr val="bg1"/>
              </a:solidFill>
              <a:effectLst/>
              <a:latin typeface="Arial" panose="020B0604020202020204" pitchFamily="34" charset="0"/>
              <a:cs typeface="Arial" panose="020B0604020202020204" pitchFamily="34" charset="0"/>
            </a:endParaRPr>
          </a:p>
        </p:txBody>
      </p:sp>
      <p:pic>
        <p:nvPicPr>
          <p:cNvPr id="4" name="3 Marcador de contenido" descr="PUTICOOO.jpg"/>
          <p:cNvPicPr>
            <a:picLocks noGrp="1" noChangeAspect="1"/>
          </p:cNvPicPr>
          <p:nvPr>
            <p:ph idx="1"/>
          </p:nvPr>
        </p:nvPicPr>
        <p:blipFill>
          <a:blip r:embed="rId3" cstate="print"/>
          <a:stretch>
            <a:fillRect/>
          </a:stretch>
        </p:blipFill>
        <p:spPr>
          <a:xfrm>
            <a:off x="2538413" y="1731963"/>
            <a:ext cx="4059237" cy="40592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000" b="-2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smtClean="0">
                <a:solidFill>
                  <a:schemeClr val="bg1"/>
                </a:solidFill>
                <a:effectLst/>
                <a:latin typeface="Arial" panose="020B0604020202020204" pitchFamily="34" charset="0"/>
                <a:cs typeface="Arial" panose="020B0604020202020204" pitchFamily="34" charset="0"/>
              </a:rPr>
              <a:t>BIOGRAFíA</a:t>
            </a:r>
            <a:r>
              <a:rPr lang="es-CO" dirty="0" smtClean="0">
                <a:solidFill>
                  <a:schemeClr val="bg1"/>
                </a:solidFill>
                <a:effectLst/>
                <a:latin typeface="Arial" panose="020B0604020202020204" pitchFamily="34" charset="0"/>
                <a:cs typeface="Arial" panose="020B0604020202020204" pitchFamily="34" charset="0"/>
              </a:rPr>
              <a:t>  </a:t>
            </a:r>
            <a:endParaRPr lang="es-CO" dirty="0">
              <a:solidFill>
                <a:schemeClr val="bg1"/>
              </a:solidFill>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600200"/>
            <a:ext cx="8291264" cy="4781128"/>
          </a:xfrm>
        </p:spPr>
        <p:txBody>
          <a:bodyPr>
            <a:normAutofit fontScale="40000" lnSpcReduction="20000"/>
          </a:bodyPr>
          <a:lstStyle/>
          <a:p>
            <a:pPr>
              <a:buClrTx/>
            </a:pPr>
            <a:r>
              <a:rPr lang="es-CO" sz="5000" dirty="0">
                <a:solidFill>
                  <a:schemeClr val="bg1"/>
                </a:solidFill>
                <a:effectLst/>
                <a:latin typeface="Arial" panose="020B0604020202020204" pitchFamily="34" charset="0"/>
                <a:cs typeface="Arial" panose="020B0604020202020204" pitchFamily="34" charset="0"/>
              </a:rPr>
              <a:t>E</a:t>
            </a:r>
            <a:r>
              <a:rPr lang="es-CO" sz="5000" dirty="0" smtClean="0">
                <a:solidFill>
                  <a:schemeClr val="bg1"/>
                </a:solidFill>
                <a:effectLst/>
                <a:latin typeface="Arial" panose="020B0604020202020204" pitchFamily="34" charset="0"/>
                <a:cs typeface="Arial" panose="020B0604020202020204" pitchFamily="34" charset="0"/>
              </a:rPr>
              <a:t>mile </a:t>
            </a:r>
            <a:r>
              <a:rPr lang="es-CO" sz="5000" dirty="0">
                <a:solidFill>
                  <a:schemeClr val="bg1"/>
                </a:solidFill>
                <a:effectLst/>
                <a:latin typeface="Arial" panose="020B0604020202020204" pitchFamily="34" charset="0"/>
                <a:cs typeface="Arial" panose="020B0604020202020204" pitchFamily="34" charset="0"/>
              </a:rPr>
              <a:t>Durkheim </a:t>
            </a:r>
            <a:r>
              <a:rPr lang="es-CO" sz="5000" dirty="0" smtClean="0">
                <a:solidFill>
                  <a:schemeClr val="bg1"/>
                </a:solidFill>
                <a:effectLst/>
                <a:latin typeface="Arial" panose="020B0604020202020204" pitchFamily="34" charset="0"/>
                <a:cs typeface="Arial" panose="020B0604020202020204" pitchFamily="34" charset="0"/>
              </a:rPr>
              <a:t>(</a:t>
            </a:r>
            <a:r>
              <a:rPr lang="es-CO" sz="5000" dirty="0" err="1" smtClean="0">
                <a:solidFill>
                  <a:schemeClr val="bg1"/>
                </a:solidFill>
                <a:effectLst/>
                <a:latin typeface="Arial" panose="020B0604020202020204" pitchFamily="34" charset="0"/>
                <a:cs typeface="Arial" panose="020B0604020202020204" pitchFamily="34" charset="0"/>
              </a:rPr>
              <a:t>Epinal</a:t>
            </a:r>
            <a:r>
              <a:rPr lang="es-CO" sz="5000" dirty="0" smtClean="0">
                <a:solidFill>
                  <a:schemeClr val="bg1"/>
                </a:solidFill>
                <a:effectLst/>
                <a:latin typeface="Arial" panose="020B0604020202020204" pitchFamily="34" charset="0"/>
                <a:cs typeface="Arial" panose="020B0604020202020204" pitchFamily="34" charset="0"/>
              </a:rPr>
              <a:t>, </a:t>
            </a:r>
            <a:r>
              <a:rPr lang="es-CO" sz="5000" dirty="0">
                <a:solidFill>
                  <a:schemeClr val="bg1"/>
                </a:solidFill>
                <a:effectLst/>
                <a:latin typeface="Arial" panose="020B0604020202020204" pitchFamily="34" charset="0"/>
                <a:cs typeface="Arial" panose="020B0604020202020204" pitchFamily="34" charset="0"/>
              </a:rPr>
              <a:t>1858 - París, 1917</a:t>
            </a:r>
            <a:r>
              <a:rPr lang="es-CO" sz="5000" dirty="0" smtClean="0">
                <a:solidFill>
                  <a:schemeClr val="bg1"/>
                </a:solidFill>
                <a:effectLst/>
                <a:latin typeface="Arial" panose="020B0604020202020204" pitchFamily="34" charset="0"/>
                <a:cs typeface="Arial" panose="020B0604020202020204" pitchFamily="34" charset="0"/>
              </a:rPr>
              <a:t>)</a:t>
            </a:r>
          </a:p>
          <a:p>
            <a:pPr>
              <a:buClrTx/>
            </a:pPr>
            <a:r>
              <a:rPr lang="es-CO" sz="5000" dirty="0" smtClean="0">
                <a:solidFill>
                  <a:schemeClr val="bg1"/>
                </a:solidFill>
                <a:effectLst/>
                <a:latin typeface="Arial" panose="020B0604020202020204" pitchFamily="34" charset="0"/>
                <a:cs typeface="Arial" panose="020B0604020202020204" pitchFamily="34" charset="0"/>
              </a:rPr>
              <a:t>En 1879 Emile Durkheim ingresó en la Escuela Normal Superior de París, y se licenció en filosofía en 1882. Terminados sus estudios en la Normal se dedicó plenamente a la sociología</a:t>
            </a:r>
          </a:p>
          <a:p>
            <a:pPr>
              <a:buClrTx/>
            </a:pPr>
            <a:r>
              <a:rPr lang="es-CO" sz="5000" dirty="0">
                <a:solidFill>
                  <a:schemeClr val="bg1"/>
                </a:solidFill>
                <a:effectLst/>
                <a:latin typeface="Arial" panose="020B0604020202020204" pitchFamily="34" charset="0"/>
                <a:cs typeface="Arial" panose="020B0604020202020204" pitchFamily="34" charset="0"/>
              </a:rPr>
              <a:t> Estableció formalmente las bases de la sociología como disciplina </a:t>
            </a:r>
            <a:r>
              <a:rPr lang="es-CO" sz="5000" dirty="0" smtClean="0">
                <a:solidFill>
                  <a:schemeClr val="bg1"/>
                </a:solidFill>
                <a:effectLst/>
                <a:latin typeface="Arial" panose="020B0604020202020204" pitchFamily="34" charset="0"/>
                <a:cs typeface="Arial" panose="020B0604020202020204" pitchFamily="34" charset="0"/>
              </a:rPr>
              <a:t>académica, y </a:t>
            </a:r>
            <a:r>
              <a:rPr lang="es-CO" sz="5000" dirty="0">
                <a:solidFill>
                  <a:schemeClr val="bg1"/>
                </a:solidFill>
                <a:effectLst/>
                <a:latin typeface="Arial" panose="020B0604020202020204" pitchFamily="34" charset="0"/>
                <a:cs typeface="Arial" panose="020B0604020202020204" pitchFamily="34" charset="0"/>
              </a:rPr>
              <a:t>junto con Karl Marx y Max Weber, es considerado uno de los padres de esta ciencia. Fundó el primer </a:t>
            </a:r>
            <a:r>
              <a:rPr lang="es-CO" sz="5000" dirty="0" smtClean="0">
                <a:solidFill>
                  <a:schemeClr val="bg1"/>
                </a:solidFill>
                <a:effectLst/>
                <a:latin typeface="Arial" panose="020B0604020202020204" pitchFamily="34" charset="0"/>
                <a:cs typeface="Arial" panose="020B0604020202020204" pitchFamily="34" charset="0"/>
              </a:rPr>
              <a:t>departamento de </a:t>
            </a:r>
            <a:r>
              <a:rPr lang="es-CO" sz="5000" dirty="0">
                <a:solidFill>
                  <a:schemeClr val="bg1"/>
                </a:solidFill>
                <a:effectLst/>
                <a:latin typeface="Arial" panose="020B0604020202020204" pitchFamily="34" charset="0"/>
                <a:cs typeface="Arial" panose="020B0604020202020204" pitchFamily="34" charset="0"/>
              </a:rPr>
              <a:t>sociología en la Universidad de Burdeos en 1895, año en que publicó Las reglas del método sociológico. En 1896creó la primera revista dedicada a esta disciplina, L’Année Sociologique. Su influyente monografía El suicidio (1897),un estudio de los tipos de suicidio de acuerdo con las causas que lo generan, fue pionera en la investigación </a:t>
            </a:r>
            <a:r>
              <a:rPr lang="es-CO" sz="5000" dirty="0" smtClean="0">
                <a:solidFill>
                  <a:schemeClr val="bg1"/>
                </a:solidFill>
                <a:effectLst/>
                <a:latin typeface="Arial" panose="020B0604020202020204" pitchFamily="34" charset="0"/>
                <a:cs typeface="Arial" panose="020B0604020202020204" pitchFamily="34" charset="0"/>
              </a:rPr>
              <a:t>social </a:t>
            </a:r>
            <a:r>
              <a:rPr lang="es-CO" sz="5000" dirty="0">
                <a:solidFill>
                  <a:schemeClr val="bg1"/>
                </a:solidFill>
                <a:effectLst/>
                <a:latin typeface="Arial" panose="020B0604020202020204" pitchFamily="34" charset="0"/>
                <a:cs typeface="Arial" panose="020B0604020202020204" pitchFamily="34" charset="0"/>
              </a:rPr>
              <a:t>sirvió para distinguir la ciencia social de la psicología y la </a:t>
            </a:r>
            <a:r>
              <a:rPr lang="es-CO" sz="5000" dirty="0" smtClean="0">
                <a:solidFill>
                  <a:schemeClr val="bg1"/>
                </a:solidFill>
                <a:effectLst/>
                <a:latin typeface="Arial" panose="020B0604020202020204" pitchFamily="34" charset="0"/>
                <a:cs typeface="Arial" panose="020B0604020202020204" pitchFamily="34" charset="0"/>
              </a:rPr>
              <a:t>filosofía </a:t>
            </a:r>
            <a:r>
              <a:rPr lang="es-CO" sz="5000" dirty="0">
                <a:solidFill>
                  <a:schemeClr val="bg1"/>
                </a:solidFill>
                <a:effectLst/>
                <a:latin typeface="Arial" panose="020B0604020202020204" pitchFamily="34" charset="0"/>
                <a:cs typeface="Arial" panose="020B0604020202020204" pitchFamily="34" charset="0"/>
              </a:rPr>
              <a:t>política. En su obra clásica Las formas </a:t>
            </a:r>
            <a:r>
              <a:rPr lang="es-CO" sz="5000" dirty="0" smtClean="0">
                <a:solidFill>
                  <a:schemeClr val="bg1"/>
                </a:solidFill>
                <a:effectLst/>
                <a:latin typeface="Arial" panose="020B0604020202020204" pitchFamily="34" charset="0"/>
                <a:cs typeface="Arial" panose="020B0604020202020204" pitchFamily="34" charset="0"/>
              </a:rPr>
              <a:t>elementales de </a:t>
            </a:r>
            <a:r>
              <a:rPr lang="es-CO" sz="5000" dirty="0">
                <a:solidFill>
                  <a:schemeClr val="bg1"/>
                </a:solidFill>
                <a:effectLst/>
                <a:latin typeface="Arial" panose="020B0604020202020204" pitchFamily="34" charset="0"/>
                <a:cs typeface="Arial" panose="020B0604020202020204" pitchFamily="34" charset="0"/>
              </a:rPr>
              <a:t>la vida religiosa (1912), comparó las vidas socioculturales de las sociedades aborígenes y modernas</a:t>
            </a:r>
            <a:r>
              <a:rPr lang="es-CO" sz="5000" dirty="0" smtClean="0">
                <a:solidFill>
                  <a:schemeClr val="bg1"/>
                </a:solidFill>
                <a:effectLst/>
                <a:latin typeface="Arial" panose="020B0604020202020204" pitchFamily="34" charset="0"/>
                <a:cs typeface="Arial" panose="020B0604020202020204" pitchFamily="34" charset="0"/>
              </a:rPr>
              <a:t>.</a:t>
            </a:r>
          </a:p>
          <a:p>
            <a:pPr>
              <a:buNone/>
            </a:pPr>
            <a:endParaRPr lang="es-C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23000" r="-2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2074243"/>
          </a:xfrm>
        </p:spPr>
        <p:txBody>
          <a:bodyPr>
            <a:normAutofit fontScale="90000"/>
          </a:bodyPr>
          <a:lstStyle/>
          <a:p>
            <a:r>
              <a:rPr lang="es-CO" b="1" dirty="0" smtClean="0">
                <a:solidFill>
                  <a:srgbClr val="000000"/>
                </a:solidFill>
                <a:effectLst/>
                <a:latin typeface="Arial" panose="020B0604020202020204" pitchFamily="34" charset="0"/>
                <a:cs typeface="Arial" panose="020B0604020202020204" pitchFamily="34" charset="0"/>
              </a:rPr>
              <a:t>LIBRO 1: LOS FACTORES EXTRASOCIALES. </a:t>
            </a:r>
            <a:br>
              <a:rPr lang="es-CO" b="1" dirty="0" smtClean="0">
                <a:solidFill>
                  <a:srgbClr val="000000"/>
                </a:solidFill>
                <a:effectLst/>
                <a:latin typeface="Arial" panose="020B0604020202020204" pitchFamily="34" charset="0"/>
                <a:cs typeface="Arial" panose="020B0604020202020204" pitchFamily="34" charset="0"/>
              </a:rPr>
            </a:br>
            <a:r>
              <a:rPr lang="es-CO" b="1" dirty="0" smtClean="0">
                <a:solidFill>
                  <a:srgbClr val="000000"/>
                </a:solidFill>
                <a:effectLst/>
                <a:latin typeface="Arial" panose="020B0604020202020204" pitchFamily="34" charset="0"/>
                <a:cs typeface="Arial" panose="020B0604020202020204" pitchFamily="34" charset="0"/>
              </a:rPr>
              <a:t>CAPÍTULO PRIMERO: EL SUICIDIO Y LOS ESTADOS PSICOPÁTICOS </a:t>
            </a:r>
            <a:endParaRPr lang="es-CO" b="1" dirty="0">
              <a:solidFill>
                <a:srgbClr val="000000"/>
              </a:solidFill>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2564905"/>
            <a:ext cx="8229600" cy="3240360"/>
          </a:xfrm>
        </p:spPr>
        <p:txBody>
          <a:bodyPr>
            <a:normAutofit/>
          </a:bodyPr>
          <a:lstStyle/>
          <a:p>
            <a:endParaRPr lang="es-CO" sz="2800" dirty="0" smtClean="0">
              <a:solidFill>
                <a:schemeClr val="bg1"/>
              </a:solidFill>
              <a:effectLst/>
              <a:latin typeface="Arial" panose="020B0604020202020204" pitchFamily="34" charset="0"/>
              <a:cs typeface="Arial" panose="020B0604020202020204" pitchFamily="34" charset="0"/>
            </a:endParaRPr>
          </a:p>
          <a:p>
            <a:pPr algn="ctr">
              <a:buNone/>
            </a:pPr>
            <a:r>
              <a:rPr lang="es-CO" sz="2800" dirty="0" smtClean="0">
                <a:solidFill>
                  <a:schemeClr val="bg1"/>
                </a:solidFill>
                <a:effectLst/>
                <a:latin typeface="Arial" panose="020B0604020202020204" pitchFamily="34" charset="0"/>
                <a:cs typeface="Arial" panose="020B0604020202020204" pitchFamily="34" charset="0"/>
              </a:rPr>
              <a:t>LAS   DOS CAUSAS EXTRASOCIALES:  </a:t>
            </a:r>
          </a:p>
          <a:p>
            <a:endParaRPr lang="es-CO" sz="2800" dirty="0" smtClean="0">
              <a:solidFill>
                <a:schemeClr val="bg1"/>
              </a:solidFill>
              <a:effectLst/>
              <a:latin typeface="Arial" panose="020B0604020202020204" pitchFamily="34" charset="0"/>
              <a:cs typeface="Arial" panose="020B0604020202020204" pitchFamily="34" charset="0"/>
            </a:endParaRPr>
          </a:p>
          <a:p>
            <a:pPr>
              <a:buClrTx/>
            </a:pPr>
            <a:r>
              <a:rPr lang="es-CO" sz="2800" dirty="0" smtClean="0">
                <a:solidFill>
                  <a:schemeClr val="bg1"/>
                </a:solidFill>
                <a:effectLst/>
                <a:latin typeface="Arial" panose="020B0604020202020204" pitchFamily="34" charset="0"/>
                <a:cs typeface="Arial" panose="020B0604020202020204" pitchFamily="34" charset="0"/>
              </a:rPr>
              <a:t>Disposiciones orgánico-Psicológicas </a:t>
            </a:r>
          </a:p>
          <a:p>
            <a:pPr>
              <a:buClrTx/>
              <a:buFont typeface="Wingdings 2" panose="05020102010507070707" pitchFamily="18" charset="2"/>
              <a:buChar char=""/>
            </a:pPr>
            <a:r>
              <a:rPr lang="es-CO" sz="2800" dirty="0" smtClean="0">
                <a:solidFill>
                  <a:schemeClr val="bg1"/>
                </a:solidFill>
                <a:effectLst/>
                <a:latin typeface="Arial" panose="020B0604020202020204" pitchFamily="34" charset="0"/>
                <a:cs typeface="Arial" panose="020B0604020202020204" pitchFamily="34" charset="0"/>
              </a:rPr>
              <a:t>Naturaleza  del medio Físico </a:t>
            </a:r>
            <a:endParaRPr lang="es-CO" sz="28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8000" r="-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bg1"/>
                </a:solidFill>
                <a:effectLst/>
                <a:latin typeface="Arial" panose="020B0604020202020204" pitchFamily="34" charset="0"/>
                <a:cs typeface="Arial" panose="020B0604020202020204" pitchFamily="34" charset="0"/>
              </a:rPr>
              <a:t>LA LOCURA </a:t>
            </a:r>
            <a:endParaRPr lang="es-CO" dirty="0">
              <a:solidFill>
                <a:schemeClr val="bg1"/>
              </a:solidFill>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85013" y="1556792"/>
            <a:ext cx="8229600" cy="4525963"/>
          </a:xfrm>
        </p:spPr>
        <p:txBody>
          <a:bodyPr/>
          <a:lstStyle/>
          <a:p>
            <a:endParaRPr lang="es-CO" dirty="0" smtClean="0"/>
          </a:p>
          <a:p>
            <a:endParaRPr lang="es-CO" dirty="0"/>
          </a:p>
          <a:p>
            <a:pPr>
              <a:buClrTx/>
            </a:pPr>
            <a:r>
              <a:rPr lang="es-CO" sz="2800" dirty="0" smtClean="0">
                <a:solidFill>
                  <a:schemeClr val="bg1"/>
                </a:solidFill>
                <a:effectLst/>
                <a:latin typeface="Arial" panose="020B0604020202020204" pitchFamily="34" charset="0"/>
                <a:cs typeface="Arial" panose="020B0604020202020204" pitchFamily="34" charset="0"/>
              </a:rPr>
              <a:t>Según Esquirol “el suicidio ofrece todos las caracteres de la enajenación de las facultades mentales” “El hombre sólo atenta contra su vida cuando está afectado de delirio y los suicidas son alienados”</a:t>
            </a:r>
          </a:p>
          <a:p>
            <a:pPr>
              <a:buNone/>
            </a:pPr>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3000" r="-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bg1"/>
                </a:solidFill>
                <a:effectLst/>
                <a:latin typeface="Arial" panose="020B0604020202020204" pitchFamily="34" charset="0"/>
                <a:cs typeface="Arial" panose="020B0604020202020204" pitchFamily="34" charset="0"/>
              </a:rPr>
              <a:t>REGLAS ESENCIALES DE CLASIFICACIÓN DE LAS SICIDIOS </a:t>
            </a:r>
            <a:endParaRPr lang="es-CO" dirty="0">
              <a:solidFill>
                <a:schemeClr val="bg1"/>
              </a:solidFill>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Autofit/>
          </a:bodyPr>
          <a:lstStyle/>
          <a:p>
            <a:pPr>
              <a:buClrTx/>
              <a:buFont typeface="Wingdings" panose="05000000000000000000" pitchFamily="2" charset="2"/>
              <a:buChar char="v"/>
            </a:pPr>
            <a:r>
              <a:rPr lang="es-CO" sz="2400" dirty="0" smtClean="0">
                <a:solidFill>
                  <a:schemeClr val="bg1"/>
                </a:solidFill>
                <a:effectLst/>
                <a:latin typeface="Arial" panose="020B0604020202020204" pitchFamily="34" charset="0"/>
                <a:cs typeface="Arial" panose="020B0604020202020204" pitchFamily="34" charset="0"/>
              </a:rPr>
              <a:t>SUICIDIO MANIÁTICO: Producido por alucinaciones o concepciones delirantes. </a:t>
            </a:r>
          </a:p>
          <a:p>
            <a:pPr>
              <a:buClrTx/>
              <a:buFont typeface="Wingdings" panose="05000000000000000000" pitchFamily="2" charset="2"/>
              <a:buChar char="v"/>
            </a:pPr>
            <a:r>
              <a:rPr lang="es-CO" sz="2400" dirty="0" smtClean="0">
                <a:solidFill>
                  <a:schemeClr val="bg1"/>
                </a:solidFill>
                <a:effectLst/>
                <a:latin typeface="Arial" panose="020B0604020202020204" pitchFamily="34" charset="0"/>
                <a:cs typeface="Arial" panose="020B0604020202020204" pitchFamily="34" charset="0"/>
              </a:rPr>
              <a:t>SUICIDIO MELANCÓLICO: Extrema depresión, exagerada</a:t>
            </a:r>
          </a:p>
          <a:p>
            <a:pPr>
              <a:buClrTx/>
              <a:buFont typeface="Wingdings" panose="05000000000000000000" pitchFamily="2" charset="2"/>
              <a:buChar char="v"/>
            </a:pPr>
            <a:r>
              <a:rPr lang="es-CO" sz="2400" dirty="0" smtClean="0">
                <a:solidFill>
                  <a:schemeClr val="bg1"/>
                </a:solidFill>
                <a:effectLst/>
                <a:latin typeface="Arial" panose="020B0604020202020204" pitchFamily="34" charset="0"/>
                <a:cs typeface="Arial" panose="020B0604020202020204" pitchFamily="34" charset="0"/>
              </a:rPr>
              <a:t>SUICIDIO OBSESIVO: No hay motivo real ni imaginario, obsesión por matarse.</a:t>
            </a:r>
          </a:p>
          <a:p>
            <a:pPr>
              <a:buClrTx/>
              <a:buFont typeface="Wingdings" panose="05000000000000000000" pitchFamily="2" charset="2"/>
              <a:buChar char="v"/>
            </a:pPr>
            <a:r>
              <a:rPr lang="es-CO" sz="2400" dirty="0" smtClean="0">
                <a:solidFill>
                  <a:schemeClr val="bg1"/>
                </a:solidFill>
                <a:effectLst/>
                <a:latin typeface="Arial" panose="020B0604020202020204" pitchFamily="34" charset="0"/>
                <a:cs typeface="Arial" panose="020B0604020202020204" pitchFamily="34" charset="0"/>
              </a:rPr>
              <a:t>SUICIDIO IMPULSIVO O AUTOMÁTICO: Carece de razón de ser en la realidad y en la imaginación del enfermo. Resultante de una impulsión brusca e irresistible. </a:t>
            </a:r>
            <a:r>
              <a:rPr lang="es-CO" sz="2400" dirty="0" smtClean="0">
                <a:effectLst/>
                <a:latin typeface="Arial" panose="020B0604020202020204" pitchFamily="34" charset="0"/>
                <a:cs typeface="Arial" panose="020B0604020202020204" pitchFamily="34" charset="0"/>
              </a:rPr>
              <a:t> </a:t>
            </a:r>
            <a:endParaRPr lang="es-CO" sz="24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bg1"/>
                </a:solidFill>
                <a:effectLst/>
                <a:latin typeface="Arial" panose="020B0604020202020204" pitchFamily="34" charset="0"/>
                <a:cs typeface="Arial" panose="020B0604020202020204" pitchFamily="34" charset="0"/>
              </a:rPr>
              <a:t>NO TODOS LOS SUICIDAS SON (</a:t>
            </a:r>
            <a:r>
              <a:rPr lang="es-CO" b="1" dirty="0" smtClean="0">
                <a:solidFill>
                  <a:schemeClr val="bg1"/>
                </a:solidFill>
                <a:effectLst/>
                <a:latin typeface="Arial" panose="020B0604020202020204" pitchFamily="34" charset="0"/>
                <a:cs typeface="Arial" panose="020B0604020202020204" pitchFamily="34" charset="0"/>
              </a:rPr>
              <a:t>VESÁNICOS</a:t>
            </a:r>
            <a:r>
              <a:rPr lang="es-CO" dirty="0" smtClean="0">
                <a:solidFill>
                  <a:schemeClr val="bg1"/>
                </a:solidFill>
                <a:effectLst/>
                <a:latin typeface="Arial" panose="020B0604020202020204" pitchFamily="34" charset="0"/>
                <a:cs typeface="Arial" panose="020B0604020202020204" pitchFamily="34" charset="0"/>
              </a:rPr>
              <a:t>)</a:t>
            </a:r>
            <a:endParaRPr lang="es-CO" dirty="0">
              <a:solidFill>
                <a:schemeClr val="bg1"/>
              </a:solidFill>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CO" dirty="0" smtClean="0"/>
          </a:p>
          <a:p>
            <a:endParaRPr lang="es-CO" dirty="0"/>
          </a:p>
          <a:p>
            <a:pPr>
              <a:buClrTx/>
            </a:pPr>
            <a:r>
              <a:rPr lang="es-CO" sz="2800" dirty="0" smtClean="0">
                <a:solidFill>
                  <a:schemeClr val="bg1"/>
                </a:solidFill>
                <a:effectLst/>
                <a:latin typeface="Arial" panose="020B0604020202020204" pitchFamily="34" charset="0"/>
                <a:cs typeface="Arial" panose="020B0604020202020204" pitchFamily="34" charset="0"/>
              </a:rPr>
              <a:t>Entre la alienación mental y el perfecto equilibrio de la inteligencia existe estados intermedios; diversas anomalías  que se reúnen bajo el nombre de neurastenia. </a:t>
            </a:r>
            <a:endParaRPr lang="es-CO" sz="28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lstStyle/>
          <a:p>
            <a:endParaRPr lang="es-CO" dirty="0"/>
          </a:p>
          <a:p>
            <a:endParaRPr lang="es-CO" dirty="0" smtClean="0"/>
          </a:p>
          <a:p>
            <a:endParaRPr lang="es-CO" dirty="0"/>
          </a:p>
          <a:p>
            <a:pPr>
              <a:buClrTx/>
              <a:buFont typeface="Wingdings 2" panose="05020102010507070707" pitchFamily="18" charset="2"/>
              <a:buChar char="±"/>
            </a:pPr>
            <a:r>
              <a:rPr lang="es-CO" sz="2800" dirty="0" smtClean="0">
                <a:solidFill>
                  <a:schemeClr val="bg1"/>
                </a:solidFill>
                <a:effectLst/>
                <a:latin typeface="Arial" panose="020B0604020202020204" pitchFamily="34" charset="0"/>
                <a:cs typeface="Arial" panose="020B0604020202020204" pitchFamily="34" charset="0"/>
              </a:rPr>
              <a:t>La neurastenia puede predisponer al suicidio, pues los que la padecen por su temperamento predestinado a sufrir, resulta de un desequilibrio muy fuerte del sistema nervioso </a:t>
            </a:r>
            <a:endParaRPr lang="es-CO" sz="28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332656"/>
            <a:ext cx="8229600" cy="4525963"/>
          </a:xfrm>
        </p:spPr>
        <p:txBody>
          <a:bodyPr/>
          <a:lstStyle/>
          <a:p>
            <a:endParaRPr lang="es-CO" dirty="0" smtClean="0"/>
          </a:p>
          <a:p>
            <a:endParaRPr lang="es-CO" dirty="0"/>
          </a:p>
          <a:p>
            <a:pPr>
              <a:buClrTx/>
            </a:pPr>
            <a:r>
              <a:rPr lang="es-CO" sz="2400" dirty="0" smtClean="0">
                <a:solidFill>
                  <a:schemeClr val="bg1"/>
                </a:solidFill>
                <a:effectLst/>
                <a:latin typeface="Arial" panose="020B0604020202020204" pitchFamily="34" charset="0"/>
                <a:cs typeface="Arial" panose="020B0604020202020204" pitchFamily="34" charset="0"/>
              </a:rPr>
              <a:t>Una consecuencia de poseer una extrema sensibilidad del sistema nervioso, </a:t>
            </a:r>
            <a:r>
              <a:rPr lang="es-CO" sz="2400" dirty="0" smtClean="0">
                <a:solidFill>
                  <a:schemeClr val="bg1"/>
                </a:solidFill>
                <a:effectLst/>
                <a:latin typeface="Arial" panose="020B0604020202020204" pitchFamily="34" charset="0"/>
                <a:cs typeface="Arial" panose="020B0604020202020204" pitchFamily="34" charset="0"/>
              </a:rPr>
              <a:t>sus</a:t>
            </a:r>
            <a:r>
              <a:rPr lang="es-CO" sz="2400" dirty="0" smtClean="0">
                <a:solidFill>
                  <a:schemeClr val="bg1"/>
                </a:solidFill>
                <a:effectLst/>
                <a:latin typeface="Arial" panose="020B0604020202020204" pitchFamily="34" charset="0"/>
                <a:cs typeface="Arial" panose="020B0604020202020204" pitchFamily="34" charset="0"/>
              </a:rPr>
              <a:t> </a:t>
            </a:r>
            <a:r>
              <a:rPr lang="es-CO" sz="2400" dirty="0" smtClean="0">
                <a:solidFill>
                  <a:schemeClr val="bg1"/>
                </a:solidFill>
                <a:effectLst/>
                <a:latin typeface="Arial" panose="020B0604020202020204" pitchFamily="34" charset="0"/>
                <a:cs typeface="Arial" panose="020B0604020202020204" pitchFamily="34" charset="0"/>
              </a:rPr>
              <a:t>ideas y sentimiento está en </a:t>
            </a:r>
            <a:r>
              <a:rPr lang="es-CO" sz="2400" dirty="0" smtClean="0">
                <a:solidFill>
                  <a:schemeClr val="bg1"/>
                </a:solidFill>
                <a:effectLst/>
                <a:latin typeface="Arial" panose="020B0604020202020204" pitchFamily="34" charset="0"/>
                <a:cs typeface="Arial" panose="020B0604020202020204" pitchFamily="34" charset="0"/>
              </a:rPr>
              <a:t>tener un </a:t>
            </a:r>
            <a:r>
              <a:rPr lang="es-CO" sz="2400" dirty="0" smtClean="0">
                <a:solidFill>
                  <a:schemeClr val="bg1"/>
                </a:solidFill>
                <a:effectLst/>
                <a:latin typeface="Arial" panose="020B0604020202020204" pitchFamily="34" charset="0"/>
                <a:cs typeface="Arial" panose="020B0604020202020204" pitchFamily="34" charset="0"/>
              </a:rPr>
              <a:t>equilibrio inestable. </a:t>
            </a:r>
            <a:endParaRPr lang="es-CO" sz="24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TC104033929[[fn=Pizarra]]</Template>
  <TotalTime>811</TotalTime>
  <Words>508</Words>
  <Application>Microsoft Office PowerPoint</Application>
  <PresentationFormat>Presentación en pantalla (4:3)</PresentationFormat>
  <Paragraphs>53</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Calisto MT</vt:lpstr>
      <vt:lpstr>Trebuchet MS</vt:lpstr>
      <vt:lpstr>Wingdings</vt:lpstr>
      <vt:lpstr>Wingdings 2</vt:lpstr>
      <vt:lpstr>Pizarra</vt:lpstr>
      <vt:lpstr>EL SUICIDIO </vt:lpstr>
      <vt:lpstr>EMILE DURKHEIM </vt:lpstr>
      <vt:lpstr>BIOGRAFíA  </vt:lpstr>
      <vt:lpstr>LIBRO 1: LOS FACTORES EXTRASOCIALES.  CAPÍTULO PRIMERO: EL SUICIDIO Y LOS ESTADOS PSICOPÁTICOS </vt:lpstr>
      <vt:lpstr>LA LOCURA </vt:lpstr>
      <vt:lpstr>REGLAS ESENCIALES DE CLASIFICACIÓN DE LAS SICIDIOS </vt:lpstr>
      <vt:lpstr>NO TODOS LOS SUICIDAS SON (VESÁNICOS)</vt:lpstr>
      <vt:lpstr>Presentación de PowerPoint</vt:lpstr>
      <vt:lpstr>Presentación de PowerPoint</vt:lpstr>
      <vt:lpstr>CAPITULO II EL SUICIDIO  Y LOS ESTADIOS PSICOLOGICOS NORMALES(RAZA-HERENCIA)</vt:lpstr>
      <vt:lpstr>Presentación de PowerPoint</vt:lpstr>
      <vt:lpstr>TIPOS DE SUICIDIO </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SUICIDIO</dc:title>
  <dc:creator>JENNIFER</dc:creator>
  <cp:lastModifiedBy>FAMILIA</cp:lastModifiedBy>
  <cp:revision>73</cp:revision>
  <dcterms:created xsi:type="dcterms:W3CDTF">2014-10-06T17:59:38Z</dcterms:created>
  <dcterms:modified xsi:type="dcterms:W3CDTF">2014-10-14T00:48:30Z</dcterms:modified>
</cp:coreProperties>
</file>